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5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6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2"/>
  </p:notesMasterIdLst>
  <p:sldIdLst>
    <p:sldId id="1284" r:id="rId2"/>
    <p:sldId id="1300" r:id="rId3"/>
    <p:sldId id="1302" r:id="rId4"/>
    <p:sldId id="1303" r:id="rId5"/>
    <p:sldId id="1304" r:id="rId6"/>
    <p:sldId id="1305" r:id="rId7"/>
    <p:sldId id="1306" r:id="rId8"/>
    <p:sldId id="1307" r:id="rId9"/>
    <p:sldId id="1313" r:id="rId10"/>
    <p:sldId id="1314" r:id="rId11"/>
    <p:sldId id="1315" r:id="rId12"/>
    <p:sldId id="1316" r:id="rId13"/>
    <p:sldId id="1317" r:id="rId14"/>
    <p:sldId id="1318" r:id="rId15"/>
    <p:sldId id="1319" r:id="rId16"/>
    <p:sldId id="1320" r:id="rId17"/>
    <p:sldId id="1321" r:id="rId18"/>
    <p:sldId id="1322" r:id="rId19"/>
    <p:sldId id="1323" r:id="rId20"/>
    <p:sldId id="1324" r:id="rId21"/>
    <p:sldId id="1325" r:id="rId22"/>
    <p:sldId id="1326" r:id="rId23"/>
    <p:sldId id="1327" r:id="rId24"/>
    <p:sldId id="1371" r:id="rId25"/>
    <p:sldId id="1372" r:id="rId26"/>
    <p:sldId id="1373" r:id="rId27"/>
    <p:sldId id="1374" r:id="rId28"/>
    <p:sldId id="1375" r:id="rId29"/>
    <p:sldId id="1376" r:id="rId30"/>
    <p:sldId id="1377" r:id="rId31"/>
    <p:sldId id="1378" r:id="rId32"/>
    <p:sldId id="1379" r:id="rId33"/>
    <p:sldId id="1380" r:id="rId34"/>
    <p:sldId id="1381" r:id="rId35"/>
    <p:sldId id="1382" r:id="rId36"/>
    <p:sldId id="1383" r:id="rId37"/>
    <p:sldId id="1384" r:id="rId38"/>
    <p:sldId id="1385" r:id="rId39"/>
    <p:sldId id="1386" r:id="rId40"/>
    <p:sldId id="1387" r:id="rId41"/>
    <p:sldId id="1388" r:id="rId42"/>
    <p:sldId id="1389" r:id="rId43"/>
    <p:sldId id="1390" r:id="rId44"/>
    <p:sldId id="1391" r:id="rId45"/>
    <p:sldId id="1392" r:id="rId46"/>
    <p:sldId id="1393" r:id="rId47"/>
    <p:sldId id="1394" r:id="rId48"/>
    <p:sldId id="1395" r:id="rId49"/>
    <p:sldId id="1396" r:id="rId50"/>
    <p:sldId id="1397" r:id="rId51"/>
    <p:sldId id="1398" r:id="rId52"/>
    <p:sldId id="1399" r:id="rId53"/>
    <p:sldId id="1400" r:id="rId54"/>
    <p:sldId id="1401" r:id="rId55"/>
    <p:sldId id="1402" r:id="rId56"/>
    <p:sldId id="1403" r:id="rId57"/>
    <p:sldId id="1404" r:id="rId58"/>
    <p:sldId id="1405" r:id="rId59"/>
    <p:sldId id="1406" r:id="rId60"/>
    <p:sldId id="1407" r:id="rId61"/>
    <p:sldId id="1408" r:id="rId62"/>
    <p:sldId id="1409" r:id="rId63"/>
    <p:sldId id="1465" r:id="rId64"/>
    <p:sldId id="1466" r:id="rId65"/>
    <p:sldId id="1468" r:id="rId66"/>
    <p:sldId id="1470" r:id="rId67"/>
    <p:sldId id="1471" r:id="rId68"/>
    <p:sldId id="1473" r:id="rId69"/>
    <p:sldId id="1474" r:id="rId70"/>
    <p:sldId id="1475" r:id="rId71"/>
    <p:sldId id="1476" r:id="rId72"/>
    <p:sldId id="1477" r:id="rId73"/>
    <p:sldId id="1478" r:id="rId74"/>
    <p:sldId id="1479" r:id="rId75"/>
    <p:sldId id="1480" r:id="rId76"/>
    <p:sldId id="1481" r:id="rId77"/>
    <p:sldId id="1482" r:id="rId78"/>
    <p:sldId id="1483" r:id="rId79"/>
    <p:sldId id="1484" r:id="rId80"/>
    <p:sldId id="1485" r:id="rId81"/>
    <p:sldId id="1486" r:id="rId82"/>
    <p:sldId id="1446" r:id="rId83"/>
    <p:sldId id="1447" r:id="rId84"/>
    <p:sldId id="1448" r:id="rId85"/>
    <p:sldId id="1449" r:id="rId86"/>
    <p:sldId id="1450" r:id="rId87"/>
    <p:sldId id="1451" r:id="rId88"/>
    <p:sldId id="1452" r:id="rId89"/>
    <p:sldId id="1453" r:id="rId90"/>
    <p:sldId id="1454" r:id="rId91"/>
    <p:sldId id="1455" r:id="rId92"/>
    <p:sldId id="1456" r:id="rId93"/>
    <p:sldId id="1457" r:id="rId94"/>
    <p:sldId id="1458" r:id="rId95"/>
    <p:sldId id="1459" r:id="rId96"/>
    <p:sldId id="1460" r:id="rId97"/>
    <p:sldId id="1461" r:id="rId98"/>
    <p:sldId id="1462" r:id="rId99"/>
    <p:sldId id="1463" r:id="rId100"/>
    <p:sldId id="1464" r:id="rId101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FF9966"/>
    <a:srgbClr val="FFCCCC"/>
    <a:srgbClr val="FFCCFF"/>
    <a:srgbClr val="3399FF"/>
    <a:srgbClr val="0099CC"/>
    <a:srgbClr val="FFCC99"/>
    <a:srgbClr val="FF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80072" autoAdjust="0"/>
  </p:normalViewPr>
  <p:slideViewPr>
    <p:cSldViewPr>
      <p:cViewPr varScale="1">
        <p:scale>
          <a:sx n="59" d="100"/>
          <a:sy n="59" d="100"/>
        </p:scale>
        <p:origin x="165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348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41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5C560B-CDF1-4C0C-9882-A880D839E6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87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dirty="0">
              <a:latin typeface="Arial" charset="0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FACB33-237D-407B-B22F-E4D27E71CD0D}" type="slidenum">
              <a:rPr lang="en-US" altLang="en-US">
                <a:cs typeface="Arial" charset="0"/>
              </a:rPr>
              <a:pPr/>
              <a:t>2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0628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592638"/>
            <a:ext cx="5489575" cy="4513262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z="1100">
              <a:latin typeface="Arial" charset="0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CB0BD-2C68-49F4-B6BD-CDEEE7342EC4}" type="slidenum">
              <a:rPr lang="en-GB" altLang="en-US">
                <a:solidFill>
                  <a:srgbClr val="000000"/>
                </a:solidFill>
                <a:cs typeface="Arial" charset="0"/>
              </a:rPr>
              <a:pPr/>
              <a:t>16</a:t>
            </a:fld>
            <a:endParaRPr lang="en-GB" alt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213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altLang="en-US" sz="900" dirty="0">
              <a:latin typeface="Arial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1591F2-EB80-4A5E-A795-9152C296066E}" type="slidenum">
              <a:rPr lang="en-GB" altLang="en-US">
                <a:solidFill>
                  <a:srgbClr val="000000"/>
                </a:solidFill>
                <a:cs typeface="Arial" charset="0"/>
              </a:rPr>
              <a:pPr/>
              <a:t>18</a:t>
            </a:fld>
            <a:endParaRPr lang="en-GB" alt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825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latin typeface="Arial" charset="0"/>
            </a:endParaRP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709ED6-2CCA-4EC1-A341-839AACD4A3CB}" type="slidenum">
              <a:rPr lang="en-US" altLang="en-US">
                <a:cs typeface="Arial" charset="0"/>
              </a:rPr>
              <a:pPr/>
              <a:t>19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6214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altLang="en-US" sz="1000">
              <a:latin typeface="Arial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66C33F-08BF-4975-B782-8EA11623F6FD}" type="slidenum">
              <a:rPr lang="en-GB" altLang="en-US">
                <a:cs typeface="Arial" charset="0"/>
              </a:rPr>
              <a:pPr/>
              <a:t>20</a:t>
            </a:fld>
            <a:endParaRPr lang="en-GB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414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latin typeface="Arial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44E91E-3EC7-4CC8-A29B-5372183A6F2F}" type="slidenum">
              <a:rPr lang="en-US" altLang="en-US">
                <a:cs typeface="Arial" charset="0"/>
              </a:rPr>
              <a:pPr/>
              <a:t>21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775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" altLang="en-US">
                <a:latin typeface="Arial" charset="0"/>
              </a:rPr>
              <a:t> </a:t>
            </a: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9BF50B-C24F-40F8-BBE2-81AC4249627F}" type="slidenum">
              <a:rPr lang="en-GB" altLang="en-US">
                <a:solidFill>
                  <a:srgbClr val="000000"/>
                </a:solidFill>
                <a:cs typeface="Arial" charset="0"/>
              </a:rPr>
              <a:pPr/>
              <a:t>23</a:t>
            </a:fld>
            <a:endParaRPr lang="en-GB" alt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4876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5EA901A-9235-4618-8B21-DCAE950D6179}" type="slidenum">
              <a:rPr lang="en-US" altLang="en-US" smtClean="0"/>
              <a:pPr/>
              <a:t>27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96970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AD90D5A-D916-40DE-BF47-52B9C271B866}" type="slidenum">
              <a:rPr lang="en-US" altLang="en-US" smtClean="0"/>
              <a:pPr/>
              <a:t>29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052770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>
              <a:buFontTx/>
              <a:buNone/>
            </a:pPr>
            <a:fld id="{FDC75D8A-A2D6-47B1-8529-A40FCC77C037}" type="slidenum">
              <a:rPr lang="en-US" altLang="en-US"/>
              <a:pPr>
                <a:buFontTx/>
                <a:buNone/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45309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18436" name="Slide Number Placeholder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buFont typeface="Arial" charset="0"/>
              <a:buNone/>
            </a:pPr>
            <a:fld id="{D5A441D9-C4D0-4546-AEC3-856BF9288128}" type="slidenum">
              <a:rPr lang="en-US" altLang="en-US" sz="1200"/>
              <a:pPr algn="r" eaLnBrk="1" hangingPunct="1">
                <a:buFont typeface="Arial" charset="0"/>
                <a:buNone/>
              </a:pPr>
              <a:t>34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7004597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6D2C3B-553C-4BA9-AD70-59B843E70C34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841411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7EE49-570B-40B0-A3A9-615056826A77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1614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60420" name="Slide Number Placeholder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6F5ADBD-CEEA-4182-8CB0-F90C0F913223}" type="slidenum">
              <a:rPr lang="en-US" altLang="en-US"/>
              <a:pPr algn="r" eaLnBrk="1" hangingPunct="1">
                <a:spcBef>
                  <a:spcPct val="0"/>
                </a:spcBef>
              </a:pPr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8319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4713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3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4325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952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A51FC4A-D3AA-4509-AB16-8EFA221E8EAF}" type="slidenum">
              <a:rPr lang="en-US" altLang="en-US" sz="1200">
                <a:cs typeface="Arial" charset="0"/>
              </a:rPr>
              <a:pPr algn="r" eaLnBrk="1" hangingPunct="1"/>
              <a:t>65</a:t>
            </a:fld>
            <a:endParaRPr lang="en-US" altLang="en-US" sz="12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9937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A1E00E-7A46-485E-8E83-958A98A23324}" type="slidenum">
              <a:rPr lang="en-US" altLang="en-US">
                <a:cs typeface="Arial" charset="0"/>
              </a:rPr>
              <a:pPr/>
              <a:t>68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0642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 err="1"/>
              <a:t>Platelet </a:t>
            </a:r>
            <a:r>
              <a:rPr lang="en" dirty="0"/>
              <a:t>receptor Fc gamma 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20611-C950-4D0C-AAFA-F531E1FD6A7F}" type="slidenum">
              <a:rPr lang="en-US" altLang="en-US" smtClean="0"/>
              <a:pPr/>
              <a:t>71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54671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966387-1E46-4258-A369-BF582FC5807C}" type="slidenum">
              <a:rPr lang="en-US" altLang="en-US">
                <a:cs typeface="Arial" charset="0"/>
              </a:rPr>
              <a:pPr/>
              <a:t>73</a:t>
            </a:fld>
            <a:endParaRPr lang="en-US" altLang="en-US">
              <a:cs typeface="Arial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7585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B42607-4B38-4508-8A7B-6AFDDCEB7C90}" type="slidenum">
              <a:rPr lang="en-US" altLang="en-US">
                <a:cs typeface="Arial" charset="0"/>
              </a:rPr>
              <a:pPr/>
              <a:t>74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098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84D8AA0-2ECE-4A17-915F-BE5DF8FFD594}" type="slidenum">
              <a:rPr lang="en-US" altLang="en-US" smtClean="0"/>
              <a:pPr/>
              <a:t>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92180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>
              <a:latin typeface="Arial" charset="0"/>
            </a:endParaRPr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BFA685-7DF5-42F2-9D2B-AA04F383C11C}" type="slidenum">
              <a:rPr lang="en-US" altLang="en-US">
                <a:cs typeface="Arial" charset="0"/>
              </a:rPr>
              <a:pPr/>
              <a:t>75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9444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498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F22286-0D1C-4FFE-9A36-65743BAC8675}" type="slidenum">
              <a:rPr lang="en-US" altLang="en-US">
                <a:cs typeface="Arial" charset="0"/>
              </a:rPr>
              <a:pPr/>
              <a:t>78</a:t>
            </a:fld>
            <a:endParaRPr lang="en-US" altLang="en-US">
              <a:cs typeface="Arial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alt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3214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3268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2E0FF-8CEA-4470-9613-E614C4EA44AD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107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sr-Latn-RS" altLang="en-US" dirty="0" smtClean="0">
                <a:latin typeface="Arial" charset="0"/>
              </a:rPr>
              <a:t>r</a:t>
            </a:r>
            <a:endParaRPr lang="en-US" altLang="en-US" dirty="0">
              <a:latin typeface="Arial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3D95E8-17F5-457D-AF82-26AFC4918EB4}" type="slidenum">
              <a:rPr lang="en-US" altLang="en-US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5173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20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68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latin typeface="Arial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1458EA-99F1-47DB-BB93-131CA807B318}" type="slidenum">
              <a:rPr lang="en-US" altLang="en-US">
                <a:cs typeface="Arial" charset="0"/>
              </a:rPr>
              <a:pPr/>
              <a:t>13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2565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latin typeface="Arial" charset="0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411CBC-CB4B-4675-A194-8DD608A10F13}" type="slidenum">
              <a:rPr lang="en-US" altLang="en-US">
                <a:cs typeface="Arial" charset="0"/>
              </a:rPr>
              <a:pPr/>
              <a:t>14</a:t>
            </a:fld>
            <a:endParaRPr lang="en-US" alt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211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en-GB" altLang="en-US">
              <a:latin typeface="Arial" charset="0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6DCD83-1E47-4F84-B879-55CE4AD3865B}" type="slidenum">
              <a:rPr lang="en-GB" altLang="en-US">
                <a:solidFill>
                  <a:srgbClr val="000000"/>
                </a:solidFill>
                <a:cs typeface="Arial" charset="0"/>
              </a:rPr>
              <a:pPr/>
              <a:t>15</a:t>
            </a:fld>
            <a:endParaRPr lang="en-GB" alt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983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A8958-7D77-4309-A355-70E788FB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10A91-7A9B-4993-BC37-19D924257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E9067-F7FC-4A3F-8443-36190D7AC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776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03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957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445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842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223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9692E-CA88-4201-8503-C34F36DC6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4B9DC-8542-4BDF-9C95-547D3B92D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4460F-548A-4F8E-BF30-A084D64CA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B6327-BE67-465E-8F75-CBBA9C68D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5B055-7659-48C9-8853-0338BFF8B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A43E0-AE5E-4EA6-B1C7-6D64974E4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C62BB-82FD-4C4A-B047-92A60E8C5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5B057-2024-4E8F-B176-FDAC90F6D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90A17E-5E25-4CA9-986C-E51C84C05F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</p:sldLayoutIdLst>
  <p:transition spd="med"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428625"/>
            <a:ext cx="81915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785813" y="2786063"/>
            <a:ext cx="7772400" cy="1470025"/>
          </a:xfrm>
        </p:spPr>
        <p:txBody>
          <a:bodyPr/>
          <a:lstStyle/>
          <a:p>
            <a:r>
              <a:rPr lang="en-U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Acute hemorrhagic </a:t>
            </a:r>
            <a:r>
              <a:rPr lang="en-US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syndrome. </a:t>
            </a:r>
            <a:r>
              <a:rPr lang="en-U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Transfusion of blood and blood</a:t>
            </a:r>
            <a:br>
              <a:rPr lang="en-U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derivatives.</a:t>
            </a:r>
          </a:p>
        </p:txBody>
      </p:sp>
      <p:sp>
        <p:nvSpPr>
          <p:cNvPr id="9220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428750" y="5105400"/>
            <a:ext cx="6400800" cy="1347936"/>
          </a:xfrm>
        </p:spPr>
        <p:txBody>
          <a:bodyPr/>
          <a:lstStyle/>
          <a:p>
            <a:pPr eaLnBrk="1" hangingPunct="1"/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Prof. </a:t>
            </a:r>
            <a:r>
              <a:rPr lang="sr-Latn-RS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</a:t>
            </a:r>
            <a:r>
              <a:rPr lang="en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Svetlana ĐUKIĆ</a:t>
            </a:r>
            <a:endParaRPr lang="sr-Latn-C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sr-Latn-C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7" y="745580"/>
            <a:ext cx="6819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EMERGENCY CONDITIONS IN MEDICINE - PROFESSIONAL </a:t>
            </a:r>
            <a:r>
              <a:rPr 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PRACTICE</a:t>
            </a:r>
          </a:p>
          <a:p>
            <a:r>
              <a:rPr lang="en-US" sz="320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Fourth week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5621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r>
              <a:rPr lang="fr-FR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fr-FR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Clr>
                <a:srgbClr val="FF0066"/>
              </a:buClr>
              <a:buFontTx/>
              <a:buNone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Classification according to the number of platelets :</a:t>
            </a:r>
          </a:p>
          <a:p>
            <a:pPr algn="ctr">
              <a:buClr>
                <a:srgbClr val="FF0066"/>
              </a:buClr>
              <a:buFontTx/>
              <a:buNone/>
            </a:pP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rgbClr val="FF0066"/>
              </a:buClr>
              <a:buFont typeface="Arial" charset="0"/>
              <a:buAutoNum type="arabicPeriod"/>
            </a:pPr>
            <a:r>
              <a:rPr lang="en-US" sz="2400" kern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Mild: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50 -150 x 10 </a:t>
            </a:r>
            <a:r>
              <a:rPr lang="en" altLang="en-US" sz="2400" baseline="30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</a:t>
            </a:r>
          </a:p>
          <a:p>
            <a:pPr>
              <a:buFontTx/>
              <a:buAutoNum type="arabicPeriod"/>
            </a:pPr>
            <a:r>
              <a:rPr lang="en-US" sz="2400" kern="1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Moderate:</a:t>
            </a:r>
            <a:r>
              <a:rPr lang="sr-Latn-R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30 - 50x 10 </a:t>
            </a:r>
            <a:r>
              <a:rPr lang="en" altLang="en-US" sz="2400" baseline="30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 </a:t>
            </a:r>
            <a:endParaRPr lang="fr-FR" altLang="en-US" sz="2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-US" sz="2400" kern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Severe: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10-30 x 10 9 </a:t>
            </a:r>
            <a:r>
              <a:rPr lang="en" altLang="en-US" sz="2400" baseline="30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 </a:t>
            </a:r>
          </a:p>
          <a:p>
            <a:pPr>
              <a:buFontTx/>
              <a:buAutoNum type="arabicPeriod"/>
            </a:pPr>
            <a:r>
              <a:rPr lang="en-US" sz="2400" kern="1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Very severe</a:t>
            </a:r>
            <a:r>
              <a:rPr lang="en-US" sz="2400" kern="1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sr-Latn-R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&lt;10 x 10 9 </a:t>
            </a:r>
            <a:r>
              <a:rPr lang="en" altLang="en-US" sz="2400" baseline="30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39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5071" y="548680"/>
            <a:ext cx="8820150" cy="857250"/>
          </a:xfrm>
        </p:spPr>
        <p:txBody>
          <a:bodyPr/>
          <a:lstStyle/>
          <a:p>
            <a:r>
              <a:rPr lang="en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Adverse reaction reporting</a:t>
            </a:r>
            <a:endParaRPr lang="en-US" altLang="en-US" sz="36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5275" y="1700808"/>
            <a:ext cx="8229600" cy="4320480"/>
          </a:xfrm>
        </p:spPr>
        <p:txBody>
          <a:bodyPr/>
          <a:lstStyle/>
          <a:p>
            <a:endParaRPr lang="sr-Cyrl-CS" altLang="en-US" sz="24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 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is necessary to immediately report an adverse transfusion reaction according to a specific procedure</a:t>
            </a:r>
          </a:p>
          <a:p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 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is necessary to submit for testing </a:t>
            </a:r>
            <a:r>
              <a:rPr lang="en-US" altLang="en-US" sz="2400" dirty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blood samples of the patient 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as well as </a:t>
            </a:r>
            <a:r>
              <a:rPr lang="en-US" altLang="en-US" sz="2400" dirty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samples of administered blood 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that led to an 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adverse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reaction</a:t>
            </a:r>
            <a:endParaRPr lang="sr-Latn-RS" altLang="en-US" sz="24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-U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Adequate 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documentation is filled out by the 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doctor</a:t>
            </a:r>
            <a:endParaRPr lang="en-US" altLang="en-US" sz="24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94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03"/>
    </mc:Choice>
    <mc:Fallback xmlns="">
      <p:transition spd="slow" advTm="2280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7587" name="Content Placeholder 2"/>
          <p:cNvSpPr>
            <a:spLocks noGrp="1"/>
          </p:cNvSpPr>
          <p:nvPr>
            <p:ph idx="4294967295"/>
          </p:nvPr>
        </p:nvSpPr>
        <p:spPr>
          <a:xfrm>
            <a:off x="0" y="1357313"/>
            <a:ext cx="8686800" cy="4768850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                       Classification</a:t>
            </a:r>
          </a:p>
          <a:p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7588" name="Rectangle 3"/>
          <p:cNvSpPr>
            <a:spLocks noChangeArrowheads="1"/>
          </p:cNvSpPr>
          <p:nvPr/>
        </p:nvSpPr>
        <p:spPr bwMode="auto">
          <a:xfrm>
            <a:off x="0" y="2571750"/>
            <a:ext cx="5357813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en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Primary (immunological, cyclic)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>
              <a:buFontTx/>
              <a:buAutoNum type="arabicPeriod"/>
            </a:pPr>
            <a:r>
              <a:rPr lang="en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 (hematological and other diseases, diseases of the spleen, etc.)</a:t>
            </a:r>
          </a:p>
          <a:p>
            <a:pPr marL="514350" indent="-514350" eaLnBrk="1" hangingPunct="1">
              <a:buFontTx/>
              <a:buAutoNum type="arabicPeriod"/>
            </a:pP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>
              <a:buFontTx/>
              <a:buAutoNum type="arabicPeriod"/>
            </a:pP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/>
            <a:r>
              <a:rPr lang="en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Hereditary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/>
            <a:r>
              <a:rPr lang="en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(Fancony sy, Wiscot Aldrich)</a:t>
            </a:r>
          </a:p>
          <a:p>
            <a:pPr marL="514350" indent="-514350" eaLnBrk="1" hangingPunct="1">
              <a:buFontTx/>
              <a:buAutoNum type="arabicPeriod"/>
            </a:pP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/>
            <a:r>
              <a:rPr lang="en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Acquired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6363" y="2247378"/>
            <a:ext cx="3500437" cy="46351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Amegakaryocytic (reduced production of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 blood marow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fr-FR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sr-Latn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Megakaryocytic (increased breakdown of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 blood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sr-Latn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Due to disturbed platelet distribution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accumulation of platelets in an enlarged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spleen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hypersplenic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200" u="sng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48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92063"/>
            <a:ext cx="8229600" cy="857250"/>
          </a:xfrm>
        </p:spPr>
        <p:txBody>
          <a:bodyPr/>
          <a:lstStyle/>
          <a:p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r>
              <a:rPr lang="en-US" altLang="en-US" sz="3200" b="1" dirty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en-US" altLang="en-US" sz="3200" b="1" dirty="0">
                <a:solidFill>
                  <a:srgbClr val="FF0066"/>
                </a:solidFill>
                <a:latin typeface="Times New Roman" pitchFamily="18" charset="0"/>
              </a:rPr>
            </a:br>
            <a:endParaRPr lang="en-US" altLang="en-US" sz="3200" b="1" dirty="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049313"/>
            <a:ext cx="9038207" cy="5544616"/>
          </a:xfrm>
        </p:spPr>
        <p:txBody>
          <a:bodyPr/>
          <a:lstStyle/>
          <a:p>
            <a:pPr marL="457200" indent="-457200">
              <a:buFontTx/>
              <a:buNone/>
            </a:pPr>
            <a:r>
              <a:rPr lang="en" alt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Amegakaryocytic 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alt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hypomegakaryocytic</a:t>
            </a:r>
            <a:endParaRPr lang="en-US" alt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Selective depression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megakaryocytes: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drugs , chemicals , viruses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 part of a general bone marrow disorder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isolated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megakaryocyte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aplasia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aplastic anemia,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bone marrow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infiltration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with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malignant cells</a:t>
            </a:r>
            <a:r>
              <a:rPr lang="sr-Latn-R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MDS,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PMF,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Myeloma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multiplex,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r>
              <a:rPr 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eukemia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PNH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radiation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vitamin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B12 and folic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acid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deficiency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viruses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infectious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mononucleosis; HIV, Hepatitis B and C</a:t>
            </a:r>
          </a:p>
          <a:p>
            <a:pPr marL="457200" indent="-457200">
              <a:lnSpc>
                <a:spcPct val="80000"/>
              </a:lnSpc>
              <a:buClr>
                <a:srgbClr val="FF0066"/>
              </a:buClr>
              <a:buFontTx/>
              <a:buNone/>
            </a:pPr>
            <a:endParaRPr lang="sr-Latn-RS" altLang="en-US" sz="20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80000"/>
              </a:lnSpc>
              <a:buClr>
                <a:srgbClr val="FF0066"/>
              </a:buClr>
              <a:buFontTx/>
              <a:buNone/>
            </a:pP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Megakaryocytic</a:t>
            </a:r>
            <a:endParaRPr lang="en-US" alt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</a:t>
            </a:r>
            <a:r>
              <a:rPr lang="sr-Latn-R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Immunological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ITP 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ITP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(as part of CLL, lymphoma, Evans syndrome, SLE,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hyperthyroidism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),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drug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sensitization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Isoimmune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- as a result of sensitization by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allotypically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different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</a:p>
          <a:p>
            <a:pPr marL="0" indent="0">
              <a:lnSpc>
                <a:spcPct val="80000"/>
              </a:lnSpc>
              <a:buClr>
                <a:srgbClr val="FF0066"/>
              </a:buClr>
              <a:buNone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Non-immunological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DIK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HUS ,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</a:t>
            </a:r>
            <a:r>
              <a:rPr lang="sr-Latn-R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80000"/>
              </a:lnSpc>
              <a:buClr>
                <a:srgbClr val="FF0066"/>
              </a:buClr>
              <a:buFontTx/>
              <a:buNone/>
            </a:pPr>
            <a:r>
              <a:rPr lang="en-U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 of the distribution of platelets in the </a:t>
            </a:r>
            <a:r>
              <a:rPr lang="en-US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circulation</a:t>
            </a:r>
            <a:endParaRPr lang="sr-Latn-RS" altLang="en-US" sz="20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80000"/>
              </a:lnSpc>
              <a:buClr>
                <a:srgbClr val="FF0066"/>
              </a:buClr>
              <a:buFontTx/>
              <a:buNone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Splenomegaly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hypersplenism</a:t>
            </a:r>
            <a:endParaRPr lang="sr-Latn-R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80000"/>
              </a:lnSpc>
              <a:buClr>
                <a:srgbClr val="FF0066"/>
              </a:buClr>
              <a:buFontTx/>
              <a:buNone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Caused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by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massive transfusions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80000"/>
              </a:lnSpc>
            </a:pP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None/>
            </a:pP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10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379" y="692696"/>
            <a:ext cx="9020621" cy="6336704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Former name: idiopathic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thrombocytopenic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purp</a:t>
            </a: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ura-ITP</a:t>
            </a:r>
            <a:endParaRPr lang="sr-Latn-R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buFontTx/>
              <a:buNone/>
              <a:defRPr/>
            </a:pP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Acquired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auto-immune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disease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endParaRPr lang="sr-Cyrl-R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isolated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thrombocytopenia</a:t>
            </a: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, </a:t>
            </a:r>
            <a:r>
              <a:rPr lang="sr-Latn-RS" sz="2000" dirty="0" smtClean="0">
                <a:latin typeface="Calibri Light" pitchFamily="34" charset="0"/>
              </a:rPr>
              <a:t>Tr</a:t>
            </a:r>
            <a:r>
              <a:rPr lang="en-US" alt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&lt;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1</a:t>
            </a:r>
            <a:r>
              <a:rPr lang="sr-Latn-R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0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0</a:t>
            </a:r>
            <a:r>
              <a:rPr lang="sr-Latn-R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× 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US" sz="2000" baseline="30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/L</a:t>
            </a:r>
            <a:endParaRPr lang="en" sz="2000" dirty="0">
              <a:latin typeface="Calibri Light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absence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splenomegaly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diseases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endParaRPr lang="en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chemeClr val="tx1"/>
              </a:buClr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Autoantibodies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(most often IgG) directed against GP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Ib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GP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IIb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IIIa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</a:p>
          <a:p>
            <a:pPr>
              <a:buClr>
                <a:schemeClr val="tx1"/>
              </a:buCl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Normal or increased number of megakaryocytes in the bone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marrow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chemeClr val="tx1"/>
              </a:buCl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shorter thrombocyte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lifespan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Clr>
                <a:schemeClr val="tx1"/>
              </a:buClr>
              <a:buFontTx/>
              <a:buNone/>
              <a:defRPr/>
            </a:pPr>
            <a:endParaRPr lang="sr-Latn-R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Clr>
                <a:schemeClr val="tx1"/>
              </a:buClr>
              <a:buFontTx/>
              <a:buNone/>
              <a:defRPr/>
            </a:pPr>
            <a:r>
              <a:rPr lang="en-US" sz="2000" dirty="0">
                <a:solidFill>
                  <a:srgbClr val="002060"/>
                </a:solidFill>
                <a:latin typeface="Calibri Light" pitchFamily="34" charset="0"/>
              </a:rPr>
              <a:t>Diagnostic criteria for primary ITP are not defined</a:t>
            </a: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,</a:t>
            </a:r>
            <a:endParaRPr lang="sr-Latn-RS" sz="2000" dirty="0" smtClean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buClr>
                <a:schemeClr val="tx1"/>
              </a:buClr>
              <a:buFontTx/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libri Light" pitchFamily="34" charset="0"/>
              </a:rPr>
              <a:t>the diagnosis is determined by the exclusion </a:t>
            </a: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method</a:t>
            </a:r>
            <a:endParaRPr lang="sr-Latn-RS" sz="2000" dirty="0" smtClean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buClr>
                <a:schemeClr val="tx1"/>
              </a:buClr>
              <a:buFontTx/>
              <a:buNone/>
              <a:defRPr/>
            </a:pP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defRPr/>
            </a:pPr>
            <a:r>
              <a:rPr lang="en-US" sz="2000" dirty="0">
                <a:solidFill>
                  <a:srgbClr val="002060"/>
                </a:solidFill>
                <a:latin typeface="Calibri Light" pitchFamily="34" charset="0"/>
              </a:rPr>
              <a:t>The pathogenesis has not yet been fully elucidated</a:t>
            </a:r>
          </a:p>
          <a:p>
            <a:pPr marL="0" indent="0"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     </a:t>
            </a:r>
            <a:r>
              <a:rPr lang="en-US" sz="2000" dirty="0">
                <a:solidFill>
                  <a:srgbClr val="002060"/>
                </a:solidFill>
                <a:latin typeface="Calibri Light" pitchFamily="34" charset="0"/>
              </a:rPr>
              <a:t>-Increased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destruction</a:t>
            </a: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libri Light" pitchFamily="34" charset="0"/>
              </a:rPr>
              <a:t>of platelets</a:t>
            </a:r>
          </a:p>
          <a:p>
            <a:pPr marL="0" indent="0"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     </a:t>
            </a:r>
            <a:r>
              <a:rPr lang="en-US" sz="2000" dirty="0">
                <a:solidFill>
                  <a:srgbClr val="002060"/>
                </a:solidFill>
                <a:latin typeface="Calibri Light" pitchFamily="34" charset="0"/>
              </a:rPr>
              <a:t>-Decreased production of </a:t>
            </a:r>
            <a:r>
              <a:rPr lang="en-US" sz="2000" dirty="0" smtClean="0">
                <a:solidFill>
                  <a:srgbClr val="002060"/>
                </a:solidFill>
                <a:latin typeface="Calibri Light" pitchFamily="34" charset="0"/>
              </a:rPr>
              <a:t>platelets</a:t>
            </a: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 in bone marrow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>
          <a:xfrm>
            <a:off x="111464" y="-234280"/>
            <a:ext cx="8229600" cy="1143000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Immune </a:t>
            </a:r>
            <a:r>
              <a:rPr 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(ITP)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93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7544" y="483607"/>
            <a:ext cx="8280920" cy="5127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terminology , </a:t>
            </a:r>
            <a:r>
              <a:rPr lang="en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 phases, classification </a:t>
            </a: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(IWG)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39209" y="6197944"/>
            <a:ext cx="7610475" cy="2381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Rodeghiero F, et al. Blood 2009;113:2386–2393; Vicenza Consensus Conference, 2009 </a:t>
            </a:r>
            <a:r>
              <a:rPr lang="en" sz="1050" dirty="0">
                <a:solidFill>
                  <a:prstClr val="black"/>
                </a:solidFill>
                <a:latin typeface="+mj-lt"/>
              </a:rPr>
              <a:t>.</a:t>
            </a:r>
            <a:r>
              <a:rPr lang="en" sz="1050" dirty="0">
                <a:latin typeface="+mj-lt"/>
              </a:rPr>
              <a:t> </a:t>
            </a:r>
            <a:r>
              <a:rPr lang="en" sz="105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(International Working Group - IWG)</a:t>
            </a:r>
            <a:endParaRPr lang="en-US" sz="105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71684" name="ZoneTexte 14"/>
          <p:cNvSpPr txBox="1">
            <a:spLocks noChangeArrowheads="1"/>
          </p:cNvSpPr>
          <p:nvPr/>
        </p:nvSpPr>
        <p:spPr bwMode="auto">
          <a:xfrm>
            <a:off x="290513" y="1984375"/>
            <a:ext cx="5824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342900" eaLnBrk="1" hangingPunct="1"/>
            <a:r>
              <a:rPr lang="en" altLang="en-US" dirty="0">
                <a:solidFill>
                  <a:srgbClr val="002060"/>
                </a:solidFill>
                <a:latin typeface="Calibri Light" pitchFamily="34" charset="0"/>
              </a:rPr>
              <a:t>Possibility of spontaneous remission:</a:t>
            </a:r>
          </a:p>
        </p:txBody>
      </p:sp>
      <p:grpSp>
        <p:nvGrpSpPr>
          <p:cNvPr id="71685" name="Group 1"/>
          <p:cNvGrpSpPr>
            <a:grpSpLocks/>
          </p:cNvGrpSpPr>
          <p:nvPr/>
        </p:nvGrpSpPr>
        <p:grpSpPr bwMode="auto">
          <a:xfrm>
            <a:off x="173038" y="2262188"/>
            <a:ext cx="3424237" cy="3167062"/>
            <a:chOff x="-192975" y="1852770"/>
            <a:chExt cx="8669122" cy="3782947"/>
          </a:xfrm>
        </p:grpSpPr>
        <p:sp>
          <p:nvSpPr>
            <p:cNvPr id="71724" name="TextBox 2"/>
            <p:cNvSpPr txBox="1">
              <a:spLocks noChangeArrowheads="1"/>
            </p:cNvSpPr>
            <p:nvPr/>
          </p:nvSpPr>
          <p:spPr bwMode="auto">
            <a:xfrm>
              <a:off x="-192975" y="5304808"/>
              <a:ext cx="2309855" cy="33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342900" eaLnBrk="1" hangingPunct="1"/>
              <a:r>
                <a:rPr lang="en" altLang="en-US" sz="1200" b="1">
                  <a:solidFill>
                    <a:srgbClr val="595959"/>
                  </a:solidFill>
                  <a:latin typeface="Calibri Light" pitchFamily="34" charset="0"/>
                  <a:ea typeface="MS PGothic" pitchFamily="34" charset="-128"/>
                </a:rPr>
                <a:t>0–3 months</a:t>
              </a:r>
            </a:p>
          </p:txBody>
        </p:sp>
        <p:sp>
          <p:nvSpPr>
            <p:cNvPr id="71725" name="TextBox 3"/>
            <p:cNvSpPr txBox="1">
              <a:spLocks noChangeArrowheads="1"/>
            </p:cNvSpPr>
            <p:nvPr/>
          </p:nvSpPr>
          <p:spPr bwMode="auto">
            <a:xfrm>
              <a:off x="2690474" y="5304808"/>
              <a:ext cx="2528988" cy="33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342900" eaLnBrk="1" hangingPunct="1"/>
              <a:r>
                <a:rPr lang="en" altLang="en-US" sz="1200" b="1">
                  <a:solidFill>
                    <a:srgbClr val="C00000"/>
                  </a:solidFill>
                  <a:latin typeface="Calibri Light" pitchFamily="34" charset="0"/>
                  <a:ea typeface="MS PGothic" pitchFamily="34" charset="-128"/>
                </a:rPr>
                <a:t>3–12 months</a:t>
              </a:r>
            </a:p>
          </p:txBody>
        </p:sp>
        <p:sp>
          <p:nvSpPr>
            <p:cNvPr id="71726" name="TextBox 4"/>
            <p:cNvSpPr txBox="1">
              <a:spLocks noChangeArrowheads="1"/>
            </p:cNvSpPr>
            <p:nvPr/>
          </p:nvSpPr>
          <p:spPr bwMode="auto">
            <a:xfrm>
              <a:off x="5447828" y="5282051"/>
              <a:ext cx="2334201" cy="33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342900" eaLnBrk="1" hangingPunct="1"/>
              <a:r>
                <a:rPr lang="en" altLang="en-US" sz="1200" b="1">
                  <a:solidFill>
                    <a:srgbClr val="FFC000"/>
                  </a:solidFill>
                  <a:latin typeface="Calibri Light" pitchFamily="34" charset="0"/>
                  <a:ea typeface="MS PGothic" pitchFamily="34" charset="-128"/>
                </a:rPr>
                <a:t>&gt;12 months</a:t>
              </a:r>
            </a:p>
          </p:txBody>
        </p:sp>
        <p:sp>
          <p:nvSpPr>
            <p:cNvPr id="18438" name="Freeform 8"/>
            <p:cNvSpPr>
              <a:spLocks/>
            </p:cNvSpPr>
            <p:nvPr/>
          </p:nvSpPr>
          <p:spPr bwMode="auto">
            <a:xfrm>
              <a:off x="-128670" y="3005668"/>
              <a:ext cx="2439571" cy="2275457"/>
            </a:xfrm>
            <a:custGeom>
              <a:avLst/>
              <a:gdLst>
                <a:gd name="T0" fmla="*/ 0 w 1117"/>
                <a:gd name="T1" fmla="*/ 0 h 1336"/>
                <a:gd name="T2" fmla="*/ 0 w 1117"/>
                <a:gd name="T3" fmla="*/ 2147483647 h 1336"/>
                <a:gd name="T4" fmla="*/ 2147483647 w 1117"/>
                <a:gd name="T5" fmla="*/ 2147483647 h 1336"/>
                <a:gd name="T6" fmla="*/ 2147483647 w 1117"/>
                <a:gd name="T7" fmla="*/ 2147483647 h 1336"/>
                <a:gd name="T8" fmla="*/ 0 w 1117"/>
                <a:gd name="T9" fmla="*/ 0 h 13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7"/>
                <a:gd name="T16" fmla="*/ 0 h 1336"/>
                <a:gd name="T17" fmla="*/ 1117 w 1117"/>
                <a:gd name="T18" fmla="*/ 1336 h 13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7" h="1336">
                  <a:moveTo>
                    <a:pt x="0" y="0"/>
                  </a:moveTo>
                  <a:lnTo>
                    <a:pt x="0" y="1336"/>
                  </a:lnTo>
                  <a:lnTo>
                    <a:pt x="1117" y="1205"/>
                  </a:lnTo>
                  <a:lnTo>
                    <a:pt x="1117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lIns="0" rIns="0"/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25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1728" name="Freeform 10"/>
            <p:cNvSpPr>
              <a:spLocks/>
            </p:cNvSpPr>
            <p:nvPr/>
          </p:nvSpPr>
          <p:spPr bwMode="auto">
            <a:xfrm>
              <a:off x="2309674" y="3251787"/>
              <a:ext cx="3355246" cy="1790133"/>
            </a:xfrm>
            <a:custGeom>
              <a:avLst/>
              <a:gdLst>
                <a:gd name="T0" fmla="*/ 0 w 2536"/>
                <a:gd name="T1" fmla="*/ 0 h 1064"/>
                <a:gd name="T2" fmla="*/ 2147483646 w 2536"/>
                <a:gd name="T3" fmla="*/ 2147483646 h 1064"/>
                <a:gd name="T4" fmla="*/ 2147483646 w 2536"/>
                <a:gd name="T5" fmla="*/ 2147483646 h 1064"/>
                <a:gd name="T6" fmla="*/ 0 w 2536"/>
                <a:gd name="T7" fmla="*/ 2147483646 h 1064"/>
                <a:gd name="T8" fmla="*/ 0 w 2536"/>
                <a:gd name="T9" fmla="*/ 0 h 10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36"/>
                <a:gd name="T16" fmla="*/ 0 h 1064"/>
                <a:gd name="T17" fmla="*/ 2536 w 2536"/>
                <a:gd name="T18" fmla="*/ 1064 h 10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36" h="1064">
                  <a:moveTo>
                    <a:pt x="0" y="0"/>
                  </a:moveTo>
                  <a:lnTo>
                    <a:pt x="2536" y="307"/>
                  </a:lnTo>
                  <a:lnTo>
                    <a:pt x="2536" y="752"/>
                  </a:lnTo>
                  <a:lnTo>
                    <a:pt x="0" y="1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362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4" name="AutoShape 11"/>
            <p:cNvSpPr>
              <a:spLocks noChangeArrowheads="1"/>
            </p:cNvSpPr>
            <p:nvPr/>
          </p:nvSpPr>
          <p:spPr bwMode="auto">
            <a:xfrm rot="5400000">
              <a:off x="6676731" y="2730809"/>
              <a:ext cx="777448" cy="2821384"/>
            </a:xfrm>
            <a:prstGeom prst="triangle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wrap="none" anchor="ctr"/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25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1730" name="Text Box 13"/>
            <p:cNvSpPr txBox="1">
              <a:spLocks noChangeArrowheads="1"/>
            </p:cNvSpPr>
            <p:nvPr/>
          </p:nvSpPr>
          <p:spPr bwMode="auto">
            <a:xfrm>
              <a:off x="-153273" y="3740226"/>
              <a:ext cx="2552959" cy="1213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342900" eaLnBrk="1" hangingPunct="1">
                <a:spcBef>
                  <a:spcPct val="50000"/>
                </a:spcBef>
              </a:pP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</a:rPr>
                <a:t>New</a:t>
              </a:r>
            </a:p>
            <a:p>
              <a:pPr algn="ctr" defTabSz="342900" eaLnBrk="1" hangingPunct="1">
                <a:spcBef>
                  <a:spcPct val="50000"/>
                </a:spcBef>
              </a:pP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</a:rPr>
                <a:t>diagnosed</a:t>
              </a:r>
            </a:p>
            <a:p>
              <a:pPr algn="ctr" defTabSz="342900" eaLnBrk="1" hangingPunct="1">
                <a:spcBef>
                  <a:spcPct val="50000"/>
                </a:spcBef>
              </a:pP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</a:rPr>
                <a:t>ITP</a:t>
              </a:r>
              <a:endParaRPr lang="en-US" altLang="en-US" sz="1200">
                <a:solidFill>
                  <a:schemeClr val="bg1"/>
                </a:solidFill>
                <a:latin typeface="Calibri Light" pitchFamily="34" charset="0"/>
                <a:ea typeface="MS PGothic" pitchFamily="34" charset="-128"/>
              </a:endParaRPr>
            </a:p>
          </p:txBody>
        </p:sp>
        <p:sp>
          <p:nvSpPr>
            <p:cNvPr id="71731" name="Text Box 14"/>
            <p:cNvSpPr txBox="1">
              <a:spLocks noChangeArrowheads="1"/>
            </p:cNvSpPr>
            <p:nvPr/>
          </p:nvSpPr>
          <p:spPr bwMode="auto">
            <a:xfrm>
              <a:off x="2233908" y="4037496"/>
              <a:ext cx="3505419" cy="551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342900" eaLnBrk="1" hangingPunct="1">
                <a:spcBef>
                  <a:spcPct val="50000"/>
                </a:spcBef>
              </a:pP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</a:rPr>
                <a:t>Persistent </a:t>
              </a:r>
              <a:r>
                <a:rPr lang="en" altLang="en-US" sz="1200">
                  <a:solidFill>
                    <a:schemeClr val="bg1"/>
                  </a:solidFill>
                  <a:latin typeface="Calibri Light" pitchFamily="34" charset="0"/>
                </a:rPr>
                <a:t>: </a:t>
              </a: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  <a:ea typeface="MS PGothic" pitchFamily="34" charset="-128"/>
                </a:rPr>
                <a:t>ITP</a:t>
              </a:r>
            </a:p>
          </p:txBody>
        </p:sp>
        <p:sp>
          <p:nvSpPr>
            <p:cNvPr id="71732" name="Text Box 15"/>
            <p:cNvSpPr txBox="1">
              <a:spLocks noChangeArrowheads="1"/>
            </p:cNvSpPr>
            <p:nvPr/>
          </p:nvSpPr>
          <p:spPr bwMode="auto">
            <a:xfrm>
              <a:off x="5398731" y="3915174"/>
              <a:ext cx="2058643" cy="551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342900" eaLnBrk="1" hangingPunct="1">
                <a:spcBef>
                  <a:spcPct val="50000"/>
                </a:spcBef>
              </a:pP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</a:rPr>
                <a:t>Chronic </a:t>
              </a:r>
              <a:r>
                <a:rPr lang="en" altLang="en-US" sz="1200" b="1">
                  <a:solidFill>
                    <a:schemeClr val="bg1"/>
                  </a:solidFill>
                  <a:latin typeface="Calibri Light" pitchFamily="34" charset="0"/>
                  <a:ea typeface="MS PGothic" pitchFamily="34" charset="-128"/>
                </a:rPr>
                <a:t>ITP</a:t>
              </a:r>
            </a:p>
          </p:txBody>
        </p:sp>
        <p:sp>
          <p:nvSpPr>
            <p:cNvPr id="18" name="Flèche vers le bas 17"/>
            <p:cNvSpPr/>
            <p:nvPr/>
          </p:nvSpPr>
          <p:spPr>
            <a:xfrm rot="16200000">
              <a:off x="3673406" y="-1973421"/>
              <a:ext cx="976550" cy="8628931"/>
            </a:xfrm>
            <a:prstGeom prst="down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25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71734" name="ZoneTexte 15"/>
            <p:cNvSpPr txBox="1">
              <a:spLocks noChangeArrowheads="1"/>
            </p:cNvSpPr>
            <p:nvPr/>
          </p:nvSpPr>
          <p:spPr bwMode="auto">
            <a:xfrm>
              <a:off x="1908385" y="2279403"/>
              <a:ext cx="2242503" cy="220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 defTabSz="342900" eaLnBrk="1" hangingPunct="1"/>
              <a:r>
                <a:rPr lang="en" altLang="en-US" sz="1200" b="1">
                  <a:solidFill>
                    <a:srgbClr val="FFFFFF"/>
                  </a:solidFill>
                  <a:latin typeface="Calibri Light" pitchFamily="34" charset="0"/>
                </a:rPr>
                <a:t>0-12 months</a:t>
              </a:r>
            </a:p>
          </p:txBody>
        </p:sp>
      </p:grpSp>
      <p:graphicFrame>
        <p:nvGraphicFramePr>
          <p:cNvPr id="52284" name="Group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896727"/>
              </p:ext>
            </p:extLst>
          </p:nvPr>
        </p:nvGraphicFramePr>
        <p:xfrm>
          <a:off x="3762375" y="1178796"/>
          <a:ext cx="5381625" cy="4836721"/>
        </p:xfrm>
        <a:graphic>
          <a:graphicData uri="http://schemas.openxmlformats.org/drawingml/2006/table">
            <a:tbl>
              <a:tblPr/>
              <a:tblGrid>
                <a:gridCol w="16263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552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1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definition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Immune</a:t>
                      </a: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 </a:t>
                      </a: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thrombocytopenia </a:t>
                      </a: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( instead of </a:t>
                      </a: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idiopathic thrombocytopenic purpura)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1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Definition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PLT</a:t>
                      </a:r>
                      <a:r>
                        <a:rPr kumimoji="0" lang="e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&lt;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100 × 10 </a:t>
                      </a:r>
                      <a:r>
                        <a:rPr kumimoji="0" lang="en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9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/L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38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Primary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ITP in the absence of other diseases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14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Secondary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ITP associated with SLE, AFS, drug administration, infections: HIV, HCV, HBP inf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1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Newly diagnosed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less than</a:t>
                      </a:r>
                      <a:r>
                        <a:rPr kumimoji="0" lang="e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 months (instead of " </a:t>
                      </a:r>
                      <a:r>
                        <a:rPr kumimoji="0" lang="e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acute"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14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Persistent </a:t>
                      </a: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: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3-12 months after diagnosis-patient without complete remission, spontaneous or therapy-induced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14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Chronic: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03864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longer than 12 months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Complete remission (CR)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Platelets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&gt; 100 x10 </a:t>
                      </a:r>
                      <a:r>
                        <a:rPr kumimoji="0" lang="en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/L, </a:t>
                      </a:r>
                      <a:r>
                        <a:rPr kumimoji="0" lang="en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absent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  </a:t>
                      </a:r>
                      <a:r>
                        <a:rPr kumimoji="0" lang="en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bleeding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23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Partial Remission (PR)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Platelets &gt; 30 x10 </a:t>
                      </a:r>
                      <a:r>
                        <a:rPr kumimoji="0" lang="en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 </a:t>
                      </a: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/L or ≥ 2x initial platelet count, absence of bleeding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172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Refractory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itchFamily="34" charset="0"/>
                        <a:cs typeface="Arial" charset="0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itchFamily="34" charset="0"/>
                          <a:cs typeface="Arial" charset="0"/>
                        </a:rPr>
                        <a:t>Failure to achieve at least PR or loss of PR after splenectomy, necessary treatment to prevent clinically significant bleeding.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849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524102" y="-8621"/>
            <a:ext cx="7886700" cy="993775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pathogenesis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51521" y="826669"/>
            <a:ext cx="8889928" cy="1255728"/>
          </a:xfrm>
        </p:spPr>
        <p:txBody>
          <a:bodyPr wrap="square">
            <a:spAutoFit/>
          </a:bodyPr>
          <a:lstStyle/>
          <a:p>
            <a:pPr>
              <a:defRPr/>
            </a:pPr>
            <a:r>
              <a:rPr lang="en" sz="1800" dirty="0">
                <a:solidFill>
                  <a:srgbClr val="002060"/>
                </a:solidFill>
                <a:latin typeface="Calibri Light" pitchFamily="34" charset="0"/>
              </a:rPr>
              <a:t>A traditional concept based on increased autoantibody-mediated destruction of platelets</a:t>
            </a:r>
            <a:endParaRPr lang="sr-Latn-CS" sz="1800" dirty="0" smtClean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defRPr/>
            </a:pPr>
            <a:r>
              <a:rPr lang="en" sz="1800" dirty="0" smtClean="0">
                <a:solidFill>
                  <a:srgbClr val="002060"/>
                </a:solidFill>
                <a:latin typeface="Calibri Light" pitchFamily="34" charset="0"/>
              </a:rPr>
              <a:t>is </a:t>
            </a:r>
            <a:r>
              <a:rPr lang="en" sz="1800" dirty="0">
                <a:solidFill>
                  <a:srgbClr val="002060"/>
                </a:solidFill>
                <a:latin typeface="Calibri Light" pitchFamily="34" charset="0"/>
              </a:rPr>
              <a:t>moving towards more complex mechanisms which include involvement _ megakaryocytes and </a:t>
            </a:r>
            <a:r>
              <a:rPr lang="en" sz="1800" dirty="0">
                <a:solidFill>
                  <a:srgbClr val="0070C0"/>
                </a:solidFill>
                <a:latin typeface="Calibri Light" pitchFamily="34" charset="0"/>
              </a:rPr>
              <a:t>disruption of platelet production </a:t>
            </a:r>
            <a:r>
              <a:rPr lang="en" sz="1800" dirty="0">
                <a:solidFill>
                  <a:srgbClr val="002060"/>
                </a:solidFill>
                <a:latin typeface="Calibri Light" pitchFamily="34" charset="0"/>
              </a:rPr>
              <a:t>as well as </a:t>
            </a:r>
            <a:r>
              <a:rPr lang="en" sz="1800" dirty="0">
                <a:solidFill>
                  <a:srgbClr val="00B0F0"/>
                </a:solidFill>
                <a:latin typeface="Calibri Light" pitchFamily="34" charset="0"/>
              </a:rPr>
              <a:t>T cell-mediated destruction of </a:t>
            </a:r>
            <a:r>
              <a:rPr lang="en" sz="1800" dirty="0" smtClean="0">
                <a:solidFill>
                  <a:srgbClr val="00B0F0"/>
                </a:solidFill>
                <a:latin typeface="Calibri Light" pitchFamily="34" charset="0"/>
              </a:rPr>
              <a:t>platelets</a:t>
            </a:r>
            <a:endParaRPr lang="en-US" sz="1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604624" y="5397500"/>
            <a:ext cx="2536825" cy="528637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Cooper N, et al. Br J </a:t>
            </a:r>
            <a:r>
              <a:rPr lang="en" sz="105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Haematol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2006</a:t>
            </a:r>
            <a:endParaRPr lang="sr-Latn-RS" sz="1050" i="1" dirty="0">
              <a:solidFill>
                <a:schemeClr val="bg1">
                  <a:lumMod val="65000"/>
                </a:schemeClr>
              </a:solidFill>
              <a:latin typeface="+mj-lt"/>
              <a:cs typeface="Arial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Gernsheimer T. Eur J </a:t>
            </a:r>
            <a:r>
              <a:rPr lang="en" sz="105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Haematol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2008 </a:t>
            </a: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/>
            </a:r>
            <a:b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</a:br>
            <a:r>
              <a:rPr lang="en" sz="105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Provan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D, et al. Blood 2010.</a:t>
            </a:r>
          </a:p>
        </p:txBody>
      </p:sp>
      <p:sp>
        <p:nvSpPr>
          <p:cNvPr id="73733" name="ZoneTexte 26"/>
          <p:cNvSpPr>
            <a:spLocks noChangeArrowheads="1"/>
          </p:cNvSpPr>
          <p:nvPr/>
        </p:nvSpPr>
        <p:spPr bwMode="auto">
          <a:xfrm>
            <a:off x="665163" y="3678238"/>
            <a:ext cx="2173287" cy="108398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en-US" altLang="en-US" sz="1500" b="1" dirty="0">
              <a:solidFill>
                <a:srgbClr val="FFFFFF"/>
              </a:solidFill>
              <a:latin typeface="Calibri Light" pitchFamily="34" charset="0"/>
            </a:endParaRPr>
          </a:p>
          <a:p>
            <a:pPr algn="ctr" eaLnBrk="1" hangingPunct="1"/>
            <a:r>
              <a:rPr lang="en" altLang="en-US" sz="1600" dirty="0">
                <a:solidFill>
                  <a:srgbClr val="002060"/>
                </a:solidFill>
                <a:latin typeface="Calibri Light" pitchFamily="34" charset="0"/>
              </a:rPr>
              <a:t>Increased </a:t>
            </a:r>
            <a:r>
              <a:rPr lang="en" sz="1600" dirty="0">
                <a:solidFill>
                  <a:srgbClr val="002060"/>
                </a:solidFill>
                <a:latin typeface="Calibri Light" pitchFamily="34" charset="0"/>
              </a:rPr>
              <a:t>destruction 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itchFamily="34" charset="0"/>
              </a:rPr>
              <a:t>of </a:t>
            </a:r>
            <a:r>
              <a:rPr lang="en" altLang="en-US" sz="1600" dirty="0">
                <a:solidFill>
                  <a:srgbClr val="002060"/>
                </a:solidFill>
                <a:latin typeface="Calibri Light" pitchFamily="34" charset="0"/>
              </a:rPr>
              <a:t>thrombocytes</a:t>
            </a:r>
          </a:p>
          <a:p>
            <a:pPr algn="ctr" eaLnBrk="1" hangingPunct="1"/>
            <a:endParaRPr lang="en-US" altLang="en-US" sz="1600" b="1" baseline="30000" dirty="0">
              <a:solidFill>
                <a:srgbClr val="FFFFFF"/>
              </a:solidFill>
              <a:latin typeface="Calibri Light" pitchFamily="34" charset="0"/>
            </a:endParaRPr>
          </a:p>
        </p:txBody>
      </p:sp>
      <p:sp>
        <p:nvSpPr>
          <p:cNvPr id="73734" name="ZoneTexte 27"/>
          <p:cNvSpPr>
            <a:spLocks noChangeArrowheads="1"/>
          </p:cNvSpPr>
          <p:nvPr/>
        </p:nvSpPr>
        <p:spPr bwMode="auto">
          <a:xfrm>
            <a:off x="5580112" y="3791625"/>
            <a:ext cx="2482850" cy="800219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en-US" altLang="en-US" sz="1500" b="1" dirty="0">
              <a:solidFill>
                <a:srgbClr val="FFFFFF"/>
              </a:solidFill>
              <a:latin typeface="Calibri Light" pitchFamily="34" charset="0"/>
            </a:endParaRPr>
          </a:p>
          <a:p>
            <a:pPr algn="ctr" eaLnBrk="1" hangingPunct="1"/>
            <a:r>
              <a:rPr lang="en-US" altLang="en-US" sz="1600" dirty="0">
                <a:solidFill>
                  <a:srgbClr val="002060"/>
                </a:solidFill>
                <a:latin typeface="Calibri Light" pitchFamily="34" charset="0"/>
              </a:rPr>
              <a:t>autoantibodies mediated</a:t>
            </a:r>
            <a:endParaRPr lang="en-US" altLang="en-US" sz="1500" dirty="0">
              <a:solidFill>
                <a:srgbClr val="002060"/>
              </a:solidFill>
              <a:latin typeface="Calibri Light" pitchFamily="34" charset="0"/>
            </a:endParaRPr>
          </a:p>
          <a:p>
            <a:pPr algn="ctr" eaLnBrk="1" hangingPunct="1"/>
            <a:endParaRPr lang="en-US" altLang="en-US" sz="1500" b="1" baseline="30000" dirty="0">
              <a:solidFill>
                <a:srgbClr val="FFFFFF"/>
              </a:solidFill>
              <a:latin typeface="Calibri Light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555776" y="5019862"/>
            <a:ext cx="3240360" cy="1727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" sz="16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B- lymphocyte </a:t>
            </a:r>
            <a:r>
              <a:rPr lang="sr-Latn-RS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and </a:t>
            </a:r>
            <a:r>
              <a:rPr lang="en" sz="16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T- </a:t>
            </a:r>
            <a:r>
              <a:rPr lang="en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lymphocytes</a:t>
            </a:r>
            <a:r>
              <a:rPr lang="sr-Latn-RS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d</a:t>
            </a:r>
            <a:r>
              <a:rPr lang="en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isorder</a:t>
            </a:r>
            <a:r>
              <a:rPr lang="sr-Latn-RS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endParaRPr lang="en-US" sz="1600" dirty="0">
              <a:solidFill>
                <a:srgbClr val="002060"/>
              </a:solidFill>
              <a:latin typeface="Calibri Light" pitchFamily="34" charset="0"/>
              <a:cs typeface="Arial" charset="0"/>
            </a:endParaRPr>
          </a:p>
          <a:p>
            <a:pPr eaLnBrk="1" hangingPunct="1">
              <a:defRPr/>
            </a:pPr>
            <a:r>
              <a:rPr lang="en" sz="16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Disorder of </a:t>
            </a:r>
            <a:r>
              <a:rPr lang="en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thrombocytopoiesis </a:t>
            </a:r>
            <a:endParaRPr lang="sr-Latn-RS" sz="1600" dirty="0" smtClean="0">
              <a:solidFill>
                <a:srgbClr val="002060"/>
              </a:solidFill>
              <a:latin typeface="Calibri Light" pitchFamily="34" charset="0"/>
              <a:cs typeface="Arial" charset="0"/>
            </a:endParaRPr>
          </a:p>
          <a:p>
            <a:pPr eaLnBrk="1" hangingPunct="1">
              <a:defRPr/>
            </a:pPr>
            <a:r>
              <a:rPr lang="sr-Latn-RS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I</a:t>
            </a:r>
            <a:r>
              <a:rPr lang="en-US" sz="1600" dirty="0" err="1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ncreased</a:t>
            </a:r>
            <a:r>
              <a:rPr lang="en-US" sz="1600" dirty="0" smtClean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activation of phagocytes</a:t>
            </a:r>
            <a:endParaRPr lang="en-US" sz="1600" baseline="30000" dirty="0">
              <a:solidFill>
                <a:srgbClr val="002060"/>
              </a:solidFill>
              <a:latin typeface="Calibri Light" pitchFamily="34" charset="0"/>
              <a:cs typeface="Arial" charset="0"/>
            </a:endParaRPr>
          </a:p>
        </p:txBody>
      </p:sp>
      <p:sp>
        <p:nvSpPr>
          <p:cNvPr id="35" name="Down Arrow 34"/>
          <p:cNvSpPr/>
          <p:nvPr/>
        </p:nvSpPr>
        <p:spPr>
          <a:xfrm rot="10800000">
            <a:off x="4087813" y="4346575"/>
            <a:ext cx="100012" cy="490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Rounded Rectangle 1"/>
          <p:cNvSpPr/>
          <p:nvPr/>
        </p:nvSpPr>
        <p:spPr>
          <a:xfrm>
            <a:off x="3094038" y="2619375"/>
            <a:ext cx="2085975" cy="896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16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Reduced</a:t>
            </a:r>
            <a:r>
              <a:rPr lang="en" sz="16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r>
              <a:rPr lang="en" sz="16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production</a:t>
            </a:r>
            <a:r>
              <a:rPr lang="en" sz="16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r>
              <a:rPr lang="en" sz="16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platelets</a:t>
            </a:r>
            <a:endParaRPr lang="en-US" sz="1600" dirty="0">
              <a:solidFill>
                <a:srgbClr val="FFFFFF"/>
              </a:solidFill>
              <a:latin typeface="Calibri Light" pitchFamily="34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>
          <a:xfrm rot="10800000" flipV="1">
            <a:off x="4084638" y="3633788"/>
            <a:ext cx="103187" cy="46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Left-Right Arrow 18"/>
          <p:cNvSpPr/>
          <p:nvPr/>
        </p:nvSpPr>
        <p:spPr>
          <a:xfrm>
            <a:off x="2835275" y="4181475"/>
            <a:ext cx="2611438" cy="13335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324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5" grpId="0" animBg="1"/>
      <p:bldP spid="2" grpId="0" animBg="1"/>
      <p:bldP spid="17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0" y="548680"/>
            <a:ext cx="7886700" cy="674687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presentation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>
          <a:xfrm>
            <a:off x="539552" y="1782207"/>
            <a:ext cx="7920880" cy="431165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epends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 the degree of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</a:t>
            </a:r>
            <a:endParaRPr lang="en-US" altLang="en-US" sz="2000" baseline="30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1">
              <a:spcBef>
                <a:spcPts val="300"/>
              </a:spcBef>
            </a:pPr>
            <a:r>
              <a:rPr lang="sr-Latn-RS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F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atigue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and a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skin bleeding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tendency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1">
              <a:spcBef>
                <a:spcPts val="300"/>
              </a:spcBef>
            </a:pP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Expressed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symptomatology :</a:t>
            </a:r>
          </a:p>
          <a:p>
            <a:pPr lvl="2">
              <a:spcBef>
                <a:spcPts val="300"/>
              </a:spcBef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Bleeding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into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the skin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2">
              <a:spcBef>
                <a:spcPts val="300"/>
              </a:spcBef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Epistaxis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2">
              <a:spcBef>
                <a:spcPts val="300"/>
              </a:spcBef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Gingival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bleeding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2">
              <a:spcBef>
                <a:spcPts val="300"/>
              </a:spcBef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Gastrointestinal 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2">
              <a:spcBef>
                <a:spcPts val="300"/>
              </a:spcBef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Hematuria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2">
              <a:spcBef>
                <a:spcPts val="300"/>
              </a:spcBef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Menorrhagia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2">
              <a:spcBef>
                <a:spcPts val="300"/>
              </a:spcBef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Intracerebral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bleeding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1">
              <a:spcBef>
                <a:spcPts val="300"/>
              </a:spcBef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Increased risk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f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or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anose="020F0302020204030204" pitchFamily="34" charset="0"/>
              </a:rPr>
              <a:t>thromboembolic an event</a:t>
            </a:r>
            <a:endParaRPr lang="en-US" altLang="en-US" sz="2000" baseline="30000" dirty="0">
              <a:solidFill>
                <a:srgbClr val="002060"/>
              </a:solidFill>
              <a:latin typeface="Calibri Light" pitchFamily="34" charset="0"/>
              <a:cs typeface="Calibri Light" panose="020F0302020204030204" pitchFamily="34" charset="0"/>
            </a:endParaRPr>
          </a:p>
          <a:p>
            <a:pPr lvl="1">
              <a:spcBef>
                <a:spcPts val="300"/>
              </a:spcBef>
            </a:pPr>
            <a:endParaRPr lang="en-US" alt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19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://ts1.mm.bing.net/images/thumbnail.aspx?q=1517082914552&amp;id=abc62195365e42202dbe862494b4b582&amp;url=http%3a%2f%2fself-indulgent.co.cc%2f_cacheimg%2fb%2fl%2fbloodbli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938818"/>
            <a:ext cx="2457472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48" name="Picture 8" descr="http://ts1.mm.bing.net/images/thumbnail.aspx?q=1575748833940&amp;id=33692a2f8e8a07f3d1abad249740f3b6&amp;url=http%3a%2f%2fwww.buzzle.com%2fimg%2farticleImages%2f462068-4359-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0886" y="1038226"/>
            <a:ext cx="2657464" cy="21669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7831" name="Picture 1028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19143" y="965183"/>
            <a:ext cx="3024188" cy="5141912"/>
          </a:xfrm>
        </p:spPr>
      </p:pic>
      <p:sp>
        <p:nvSpPr>
          <p:cNvPr id="3" name="TextBox 2"/>
          <p:cNvSpPr txBox="1"/>
          <p:nvPr/>
        </p:nvSpPr>
        <p:spPr>
          <a:xfrm>
            <a:off x="719144" y="1196752"/>
            <a:ext cx="3024188" cy="175432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" b="1" dirty="0">
                <a:solidFill>
                  <a:schemeClr val="bg1"/>
                </a:solidFill>
              </a:rPr>
              <a:t>Immune thrombocytopenia</a:t>
            </a:r>
          </a:p>
          <a:p>
            <a:endParaRPr lang="sr-Cyrl-RS" dirty="0">
              <a:solidFill>
                <a:schemeClr val="bg1"/>
              </a:solidFill>
            </a:endParaRPr>
          </a:p>
          <a:p>
            <a:endParaRPr lang="sr-Cyrl-RS" dirty="0">
              <a:solidFill>
                <a:schemeClr val="bg1"/>
              </a:solidFill>
            </a:endParaRPr>
          </a:p>
          <a:p>
            <a:endParaRPr lang="sr-Cyrl-R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32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>
          <a:xfrm>
            <a:off x="411163" y="244475"/>
            <a:ext cx="7886700" cy="995363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diagnosis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8851" name="Content Placeholder 2"/>
          <p:cNvSpPr>
            <a:spLocks noGrp="1"/>
          </p:cNvSpPr>
          <p:nvPr>
            <p:ph idx="1"/>
          </p:nvPr>
        </p:nvSpPr>
        <p:spPr>
          <a:xfrm>
            <a:off x="368045" y="1164906"/>
            <a:ext cx="8229600" cy="4972684"/>
          </a:xfrm>
        </p:spPr>
        <p:txBody>
          <a:bodyPr/>
          <a:lstStyle/>
          <a:p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</a:rPr>
              <a:t>The </a:t>
            </a:r>
            <a:r>
              <a:rPr lang="en-US" altLang="en-US" sz="2000" dirty="0">
                <a:solidFill>
                  <a:srgbClr val="0070C0"/>
                </a:solidFill>
                <a:latin typeface="Calibri Light" pitchFamily="34" charset="0"/>
              </a:rPr>
              <a:t>diagnosis is established by excluding other conditions with thrombocytopenia and factors that can cause </a:t>
            </a:r>
            <a:r>
              <a:rPr lang="en-US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thrombocytopenia</a:t>
            </a:r>
            <a:r>
              <a:rPr lang="en" altLang="en-US" sz="2000" baseline="30000" dirty="0" smtClean="0">
                <a:solidFill>
                  <a:srgbClr val="0070C0"/>
                </a:solidFill>
                <a:latin typeface="Calibri Light" pitchFamily="34" charset="0"/>
              </a:rPr>
              <a:t>1</a:t>
            </a:r>
            <a:endParaRPr lang="en" altLang="en-US" sz="2000" baseline="30000" dirty="0">
              <a:solidFill>
                <a:srgbClr val="0070C0"/>
              </a:solidFill>
              <a:latin typeface="Calibri Light" pitchFamily="34" charset="0"/>
            </a:endParaRP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Examinations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necessary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f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or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</a:rPr>
              <a:t>diagnosis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ITP</a:t>
            </a:r>
            <a:endParaRPr lang="en" altLang="en-US" sz="2000" baseline="30000" dirty="0">
              <a:solidFill>
                <a:srgbClr val="002060"/>
              </a:solidFill>
              <a:latin typeface="Calibri Light" pitchFamily="34" charset="0"/>
            </a:endParaRPr>
          </a:p>
          <a:p>
            <a:pPr lvl="1"/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Personal and family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history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lvl="1"/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Physical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examination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lvl="1"/>
            <a:r>
              <a:rPr lang="sr-Latn-RS" altLang="en-US" sz="2000" dirty="0">
                <a:solidFill>
                  <a:srgbClr val="002060"/>
                </a:solidFill>
                <a:latin typeface="Calibri Light" pitchFamily="34" charset="0"/>
              </a:rPr>
              <a:t>complete blood count</a:t>
            </a:r>
          </a:p>
          <a:p>
            <a:pPr lvl="1"/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</a:rPr>
              <a:t>blood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smear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</a:endParaRPr>
          </a:p>
          <a:p>
            <a:pPr lvl="1"/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Biochemical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and other laboratory analysis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endParaRPr lang="en-US" altLang="en-US" sz="2000" dirty="0">
              <a:solidFill>
                <a:srgbClr val="0070C0"/>
              </a:solidFill>
              <a:latin typeface="Calibri Light" pitchFamily="34" charset="0"/>
            </a:endParaRPr>
          </a:p>
          <a:p>
            <a:endParaRPr lang="en-US" altLang="en-US" sz="2000" dirty="0">
              <a:solidFill>
                <a:srgbClr val="0070C0"/>
              </a:solidFill>
              <a:latin typeface="Calibri Light" pitchFamily="34" charset="0"/>
            </a:endParaRPr>
          </a:p>
          <a:p>
            <a:r>
              <a:rPr lang="en-US" altLang="en-US" sz="2000" dirty="0">
                <a:solidFill>
                  <a:srgbClr val="0070C0"/>
                </a:solidFill>
                <a:latin typeface="Calibri Light" pitchFamily="34" charset="0"/>
              </a:rPr>
              <a:t>For now, no clinical or laboratory test has been defined on the basis of which an accurate diagnosis of ITP can be made </a:t>
            </a:r>
            <a:r>
              <a:rPr lang="en" altLang="en-US" sz="2000" baseline="30000" dirty="0" smtClean="0">
                <a:solidFill>
                  <a:srgbClr val="0070C0"/>
                </a:solidFill>
                <a:latin typeface="Calibri Light" pitchFamily="34" charset="0"/>
              </a:rPr>
              <a:t>1</a:t>
            </a:r>
            <a:endParaRPr lang="en" altLang="en-US" sz="2000" baseline="30000" dirty="0">
              <a:solidFill>
                <a:srgbClr val="0070C0"/>
              </a:solidFill>
              <a:latin typeface="Calibri Light" pitchFamily="34" charset="0"/>
            </a:endParaRPr>
          </a:p>
          <a:p>
            <a:r>
              <a:rPr lang="en" altLang="en-US" sz="2000" dirty="0">
                <a:solidFill>
                  <a:srgbClr val="0070C0"/>
                </a:solidFill>
                <a:latin typeface="Calibri Light" pitchFamily="34" charset="0"/>
              </a:rPr>
              <a:t>Defined diagnostic criterion 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:</a:t>
            </a:r>
            <a:r>
              <a:rPr lang="sr-Latn-RS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 platelet count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</a:t>
            </a:r>
            <a:r>
              <a:rPr lang="sr-Latn-R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</a:t>
            </a:r>
            <a:r>
              <a:rPr lang="sr-Latn-R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</a:t>
            </a:r>
            <a:r>
              <a:rPr 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</a:t>
            </a:r>
            <a:r>
              <a:rPr lang="sr-Latn-R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× 10</a:t>
            </a:r>
            <a:r>
              <a:rPr lang="en-US" sz="2000" baseline="30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 </a:t>
            </a:r>
            <a:r>
              <a:rPr lang="sr-Latn-RS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 </a:t>
            </a:r>
            <a:r>
              <a:rPr lang="en" altLang="en-US" sz="2000" baseline="30000" dirty="0">
                <a:solidFill>
                  <a:srgbClr val="002060"/>
                </a:solidFill>
                <a:latin typeface="Calibri Light" pitchFamily="34" charset="0"/>
              </a:rPr>
              <a:t>2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838067" y="6137590"/>
            <a:ext cx="2800350" cy="341313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1. </a:t>
            </a:r>
            <a:r>
              <a:rPr lang="en" sz="900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Provan </a:t>
            </a: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D, </a:t>
            </a: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et al. Blood </a:t>
            </a: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2010;115:168 </a:t>
            </a:r>
            <a:r>
              <a:rPr lang="en" altLang="ja-JP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–1 </a:t>
            </a: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86 </a:t>
            </a: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;</a:t>
            </a:r>
            <a:endParaRPr lang="sr-Latn-RS" sz="900" dirty="0">
              <a:solidFill>
                <a:schemeClr val="bg1">
                  <a:lumMod val="65000"/>
                </a:schemeClr>
              </a:solidFill>
              <a:latin typeface="+mj-lt"/>
              <a:ea typeface="MS PGothic" pitchFamily="34" charset="-128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2. </a:t>
            </a:r>
            <a:r>
              <a:rPr lang="en" sz="900" dirty="0" err="1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Rodeghiero </a:t>
            </a: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F, </a:t>
            </a: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et al. Blood </a:t>
            </a:r>
            <a:r>
              <a:rPr lang="en" sz="900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2009;113:2386–2393 </a:t>
            </a:r>
            <a:r>
              <a:rPr lang="en" sz="675" dirty="0">
                <a:solidFill>
                  <a:prstClr val="black"/>
                </a:solidFill>
                <a:ea typeface="MS PGothic" pitchFamily="34" charset="-128"/>
              </a:rPr>
              <a:t>.</a:t>
            </a:r>
            <a:endParaRPr lang="en-US" sz="675" dirty="0"/>
          </a:p>
        </p:txBody>
      </p:sp>
      <p:sp>
        <p:nvSpPr>
          <p:cNvPr id="78853" name="TextBox 2"/>
          <p:cNvSpPr txBox="1">
            <a:spLocks noChangeArrowheads="1"/>
          </p:cNvSpPr>
          <p:nvPr/>
        </p:nvSpPr>
        <p:spPr bwMode="auto">
          <a:xfrm>
            <a:off x="6175375" y="3219450"/>
            <a:ext cx="2443163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1500">
                <a:solidFill>
                  <a:srgbClr val="002060"/>
                </a:solidFill>
                <a:latin typeface="Calibri Light" pitchFamily="34" charset="0"/>
              </a:rPr>
              <a:t>The results do not indicate the etiology of the disease </a:t>
            </a:r>
            <a:r>
              <a:rPr lang="en" altLang="en-US" sz="1500" baseline="30000">
                <a:solidFill>
                  <a:srgbClr val="002060"/>
                </a:solidFill>
                <a:latin typeface="Calibri Light" pitchFamily="34" charset="0"/>
              </a:rPr>
              <a:t>1</a:t>
            </a:r>
          </a:p>
        </p:txBody>
      </p:sp>
      <p:sp>
        <p:nvSpPr>
          <p:cNvPr id="8" name="Right Brace 7"/>
          <p:cNvSpPr/>
          <p:nvPr/>
        </p:nvSpPr>
        <p:spPr>
          <a:xfrm>
            <a:off x="5508625" y="2951163"/>
            <a:ext cx="119063" cy="1090612"/>
          </a:xfrm>
          <a:prstGeom prst="rightBrac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67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650" y="1495426"/>
            <a:ext cx="7886700" cy="502991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Congenital thrombocytopenia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(incl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vWD type 2b)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Thrombocytopenia in pregnancy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(gestational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, preeclampsia , HELLP, DIK, deficiency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folate,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acute fat liver in pregnancy , AFS)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Thrombocytopenia caused by </a:t>
            </a: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drugs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,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vaccines , alcohol abuse 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Thrombocytopenia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as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part of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viral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infection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(CMV, HIV,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rubella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,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infectious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mononucleosis, mumps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, HCV)</a:t>
            </a:r>
          </a:p>
          <a:p>
            <a:pPr>
              <a:lnSpc>
                <a:spcPct val="80000"/>
              </a:lnSpc>
              <a:defRPr/>
            </a:pP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Bone 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marrow </a:t>
            </a: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d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iseases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(MDS, leukemia , others malignancies , fibrosis , AA, megaloblastic anemia 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Autoimmune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systemic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diseases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(SLE, AFS, RA,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Evans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syndrome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Lymphoproliferative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diseases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HUS, TTP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,</a:t>
            </a: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 DIC</a:t>
            </a:r>
            <a:endParaRPr lang="en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Cyclic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thrombocytopenia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Posttransfusion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purple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L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iver</a:t>
            </a:r>
            <a:r>
              <a:rPr lang="sr-Latn-RS" sz="2000" dirty="0" smtClean="0">
                <a:solidFill>
                  <a:srgbClr val="002060"/>
                </a:solidFill>
                <a:latin typeface="Calibri Light" pitchFamily="34" charset="0"/>
              </a:rPr>
              <a:t> d</a:t>
            </a:r>
            <a:r>
              <a:rPr lang="en" sz="2000" dirty="0" smtClean="0">
                <a:solidFill>
                  <a:srgbClr val="002060"/>
                </a:solidFill>
                <a:latin typeface="Calibri Light" pitchFamily="34" charset="0"/>
              </a:rPr>
              <a:t>iseases 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including alcoholic cirrhosis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Pseudothrombocytopenia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Ordinary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variable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</a:rPr>
              <a:t>immunodeficiency</a:t>
            </a:r>
            <a:endParaRPr lang="en-US" sz="2000" dirty="0">
              <a:solidFill>
                <a:srgbClr val="002060"/>
              </a:solidFill>
              <a:latin typeface="Calibri Light" pitchFamily="34" charset="0"/>
            </a:endParaRPr>
          </a:p>
        </p:txBody>
      </p:sp>
      <p:sp>
        <p:nvSpPr>
          <p:cNvPr id="80899" name="Rectangle 2"/>
          <p:cNvSpPr>
            <a:spLocks noGrp="1" noChangeArrowheads="1"/>
          </p:cNvSpPr>
          <p:nvPr>
            <p:ph type="title"/>
          </p:nvPr>
        </p:nvSpPr>
        <p:spPr>
          <a:xfrm>
            <a:off x="501650" y="641350"/>
            <a:ext cx="7886700" cy="585788"/>
          </a:xfrm>
        </p:spPr>
        <p:txBody>
          <a:bodyPr/>
          <a:lstStyle/>
          <a:p>
            <a:r>
              <a:rPr lang="en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differential diagnosis</a:t>
            </a: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21375" y="6398344"/>
            <a:ext cx="246697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Provan D et al Blood 2010:115:168</a:t>
            </a:r>
            <a:endParaRPr lang="en-US" sz="1050" i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191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2316075" y="188640"/>
            <a:ext cx="45171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</a:t>
            </a:r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syndrome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957055"/>
            <a:ext cx="8358187" cy="58785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</a:t>
            </a:r>
            <a:r>
              <a:rPr 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emorrhagic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syndrome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includes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Latn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i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manifested by spontaneous or abnormally long bleeding in the skin, </a:t>
            </a:r>
            <a:r>
              <a:rPr 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muco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sa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various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tissues and organs.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pathological bleeding from intact blood </a:t>
            </a:r>
            <a:r>
              <a:rPr lang="en-US" sz="2200" dirty="0" smtClean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vessel</a:t>
            </a:r>
            <a:endParaRPr lang="en-US" sz="2200" dirty="0">
              <a:solidFill>
                <a:srgbClr val="3366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massive bleeding from a damaged blood </a:t>
            </a:r>
            <a:r>
              <a:rPr lang="en-US" sz="2200" dirty="0" smtClean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vessel</a:t>
            </a:r>
            <a:endParaRPr lang="sr-Latn-RS" sz="2200" dirty="0" smtClean="0">
              <a:solidFill>
                <a:srgbClr val="3366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sr-Latn-RS" sz="2200" dirty="0" smtClean="0">
              <a:solidFill>
                <a:srgbClr val="3366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didactic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reasons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hemostatic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are classified into three groups</a:t>
            </a:r>
            <a:endParaRPr lang="en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sr-Latn-C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Vasculopathies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pathological conditions caused by hereditary or acquired disorders of the structure or function of capillaries,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venules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arterioles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Thrombocytopathies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(pathological conditions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caused by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thrombocytopenia,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thrombocythemia or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 function disorder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Coagulopathies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(pathological conditions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caused by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reduced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activity, deficiency, structural disturbance or inhibition of one or more coagulation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factors</a:t>
            </a:r>
            <a:r>
              <a:rPr lang="sr-Latn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-US" sz="2400" dirty="0" smtClean="0"/>
              <a:t> </a:t>
            </a:r>
            <a:r>
              <a:rPr lang="en-US" sz="2400" dirty="0"/>
              <a:t> </a:t>
            </a:r>
            <a:r>
              <a:rPr lang="en-US" sz="2400" dirty="0">
                <a:solidFill>
                  <a:srgbClr val="FF0000"/>
                </a:solidFill>
              </a:rPr>
              <a:t> </a:t>
            </a:r>
            <a:endParaRPr lang="en-US" sz="20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53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1600200" y="5662613"/>
            <a:ext cx="5829300" cy="390525"/>
          </a:xfrm>
          <a:prstGeom prst="roundRect">
            <a:avLst>
              <a:gd name="adj" fmla="val 26779"/>
            </a:avLst>
          </a:prstGeom>
          <a:solidFill>
            <a:schemeClr val="accent1"/>
          </a:solidFill>
          <a:ln>
            <a:noFill/>
          </a:ln>
          <a:effectLst>
            <a:outerShdw dist="22860" dir="5400000" algn="ctr" rotWithShape="0">
              <a:srgbClr val="000000">
                <a:alpha val="1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Optimal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access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is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individualization </a:t>
            </a:r>
            <a:r>
              <a:rPr lang="en" sz="20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of therapy </a:t>
            </a:r>
            <a:r>
              <a:rPr lang="en" sz="2000" baseline="300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1,3</a:t>
            </a:r>
          </a:p>
        </p:txBody>
      </p:sp>
      <p:sp>
        <p:nvSpPr>
          <p:cNvPr id="82947" name="Title 1"/>
          <p:cNvSpPr>
            <a:spLocks noGrp="1"/>
          </p:cNvSpPr>
          <p:nvPr>
            <p:ph type="title"/>
          </p:nvPr>
        </p:nvSpPr>
        <p:spPr>
          <a:xfrm>
            <a:off x="571500" y="311150"/>
            <a:ext cx="7886700" cy="490538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</a:t>
            </a:r>
            <a:endParaRPr lang="en-US" altLang="en-US" sz="3200" baseline="30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2948" name="Content Placeholder 2"/>
          <p:cNvSpPr>
            <a:spLocks noGrp="1"/>
          </p:cNvSpPr>
          <p:nvPr>
            <p:ph idx="1"/>
          </p:nvPr>
        </p:nvSpPr>
        <p:spPr>
          <a:xfrm>
            <a:off x="523159" y="1313149"/>
            <a:ext cx="8574087" cy="3182923"/>
          </a:xfrm>
        </p:spPr>
        <p:txBody>
          <a:bodyPr>
            <a:spAutoFit/>
          </a:bodyPr>
          <a:lstStyle/>
          <a:p>
            <a:pPr marL="0" lvl="1" indent="0">
              <a:spcAft>
                <a:spcPts val="450"/>
              </a:spcAft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Factors important for treatment decisions </a:t>
            </a:r>
            <a:r>
              <a:rPr lang="en" altLang="en-US" sz="2000" baseline="30000" dirty="0">
                <a:solidFill>
                  <a:srgbClr val="002060"/>
                </a:solidFill>
              </a:rPr>
              <a:t>1-3</a:t>
            </a:r>
          </a:p>
          <a:p>
            <a:pPr marL="0" lvl="1" indent="0">
              <a:spcAft>
                <a:spcPts val="450"/>
              </a:spcAft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</a:rPr>
              <a:t>bleeding intensity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,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</a:rPr>
              <a:t>localization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lvl="1" indent="0">
              <a:spcAft>
                <a:spcPts val="450"/>
              </a:spcAft>
            </a:pP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</a:rPr>
              <a:t>age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&gt; 65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</a:rPr>
              <a:t>years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lvl="1" indent="0">
              <a:spcAft>
                <a:spcPts val="450"/>
              </a:spcAft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 life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style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wh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ich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</a:rPr>
              <a:t>contribute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to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increased bleeding risk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lvl="1" indent="0">
              <a:spcAft>
                <a:spcPts val="450"/>
              </a:spcAft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comorbidities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-uremia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, chronic disease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liver,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peptic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ulcer,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associated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disorder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of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hemostasis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</a:rPr>
              <a:t/>
            </a:r>
            <a:br>
              <a:rPr lang="en-US" altLang="en-US" sz="2000" dirty="0">
                <a:solidFill>
                  <a:srgbClr val="002060"/>
                </a:solidFill>
                <a:latin typeface="Calibri Light" pitchFamily="34" charset="0"/>
              </a:rPr>
            </a:br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lvl="1" indent="0">
              <a:spcAft>
                <a:spcPts val="450"/>
              </a:spcAft>
            </a:pPr>
            <a:r>
              <a:rPr lang="sr-Latn-RS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P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latelet</a:t>
            </a:r>
            <a:r>
              <a:rPr lang="sr-Latn-RS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 count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itchFamily="34" charset="0"/>
              </a:rPr>
              <a:t> </a:t>
            </a:r>
            <a:r>
              <a:rPr lang="en" altLang="en-US" sz="2000" dirty="0">
                <a:solidFill>
                  <a:srgbClr val="0070C0"/>
                </a:solidFill>
                <a:latin typeface="Calibri Light" pitchFamily="34" charset="0"/>
              </a:rPr>
              <a:t>: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</a:t>
            </a:r>
            <a:r>
              <a:rPr lang="sr-Latn-R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30</a:t>
            </a:r>
            <a:r>
              <a:rPr lang="en-US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× </a:t>
            </a:r>
            <a:r>
              <a:rPr 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US" sz="2000" baseline="30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</a:t>
            </a:r>
            <a:r>
              <a:rPr lang="sr-Latn-R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endParaRPr lang="en-US" altLang="en-US" sz="1600" dirty="0">
              <a:solidFill>
                <a:srgbClr val="002060"/>
              </a:solidFill>
              <a:latin typeface="Calibri Light" pitchFamily="34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626489" y="6121928"/>
            <a:ext cx="3498850" cy="5810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sz="675" dirty="0"/>
              <a:t/>
            </a:r>
            <a:br>
              <a:rPr lang="en-US" sz="675" dirty="0"/>
            </a:b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1. </a:t>
            </a: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Stasi R, Provan D. Mayo Clin Proc 2004;79:504–522;</a:t>
            </a:r>
            <a:endParaRPr lang="sr-Latn-RS" sz="900" i="1" dirty="0">
              <a:solidFill>
                <a:schemeClr val="bg1">
                  <a:lumMod val="65000"/>
                </a:schemeClr>
              </a:solidFill>
              <a:latin typeface="+mj-lt"/>
              <a:ea typeface="MS PGothic" pitchFamily="34" charset="-128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2. Provan D, et al. Blood 2010;115:168 </a:t>
            </a:r>
            <a:r>
              <a:rPr lang="en" altLang="ja-JP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–1 </a:t>
            </a: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86; 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/>
            </a:r>
            <a:br>
              <a:rPr lang="en-US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</a:b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3 </a:t>
            </a:r>
            <a:r>
              <a:rPr lang="en" sz="900" i="1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. Matzdorff A, et al. Semin Hematol 2013;50(Suppl 1):S12–S17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ea typeface="MS PGothic" pitchFamily="34" charset="-128"/>
              </a:rPr>
              <a:t>.</a:t>
            </a:r>
            <a:endParaRPr lang="en-US" sz="1050" i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3578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7886700" cy="561975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sr-Latn-R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863199"/>
              </p:ext>
            </p:extLst>
          </p:nvPr>
        </p:nvGraphicFramePr>
        <p:xfrm>
          <a:off x="827584" y="976313"/>
          <a:ext cx="7011491" cy="4906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95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119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5849">
                <a:tc>
                  <a:txBody>
                    <a:bodyPr/>
                    <a:lstStyle/>
                    <a:p>
                      <a:pPr algn="ctr"/>
                      <a:r>
                        <a:rPr lang="en" sz="16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en" sz="1600" dirty="0" smtClean="0">
                          <a:solidFill>
                            <a:srgbClr val="002060"/>
                          </a:solidFill>
                        </a:rPr>
                        <a:t>irst line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 smtClean="0">
                          <a:solidFill>
                            <a:srgbClr val="002060"/>
                          </a:solidFill>
                        </a:rPr>
                        <a:t>Second line</a:t>
                      </a:r>
                      <a:r>
                        <a:rPr lang="en" sz="1600" b="0" i="0" u="none" strike="noStrike" kern="1200" baseline="0" dirty="0" smtClean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3736">
                <a:tc>
                  <a:txBody>
                    <a:bodyPr/>
                    <a:lstStyle/>
                    <a:p>
                      <a:r>
                        <a:rPr lang="en" sz="1600" b="1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Corticosteroids</a:t>
                      </a:r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Azathioprine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052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Cyclosporine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A*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8052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Cyclophosphamide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1960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danazol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*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1960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dapsone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*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0237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Mycophenolate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mofetil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*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52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Splenectomy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2079">
                <a:tc>
                  <a:txBody>
                    <a:bodyPr/>
                    <a:lstStyle/>
                    <a:p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Rituximab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*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08710"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Intravenously</a:t>
                      </a:r>
                      <a:endParaRPr lang="en-U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Immunoglobulins</a:t>
                      </a:r>
                      <a:endParaRPr lang="en-U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( </a:t>
                      </a: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IVIg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)**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Agonists 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TPO Rc **</a:t>
                      </a:r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1. </a:t>
                      </a: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Eltrombopag</a:t>
                      </a:r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2. </a:t>
                      </a: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Romiplostim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85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600" dirty="0">
                          <a:solidFill>
                            <a:srgbClr val="002060"/>
                          </a:solidFill>
                          <a:latin typeface="+mj-lt"/>
                        </a:rPr>
                        <a:t>Anti-D immunoglobulin</a:t>
                      </a:r>
                      <a:endParaRPr lang="en-GB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  <a:p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tc>
                  <a:txBody>
                    <a:bodyPr/>
                    <a:lstStyle/>
                    <a:p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Vinka</a:t>
                      </a:r>
                      <a:r>
                        <a:rPr lang="en" sz="1600" b="0" i="0" u="none" strike="noStrike" kern="1200" baseline="0" dirty="0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alkaloids</a:t>
                      </a:r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Vincristine</a:t>
                      </a:r>
                      <a:endParaRPr lang="sr-Latn-RS" sz="1600" b="0" i="0" u="none" strike="noStrike" kern="1200" baseline="0" dirty="0">
                        <a:solidFill>
                          <a:srgbClr val="00206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" sz="1600" b="0" i="0" u="none" strike="noStrike" kern="1200" baseline="0" dirty="0" err="1">
                          <a:solidFill>
                            <a:srgbClr val="002060"/>
                          </a:solidFill>
                          <a:latin typeface="+mj-lt"/>
                          <a:ea typeface="+mn-ea"/>
                          <a:cs typeface="+mn-cs"/>
                        </a:rPr>
                        <a:t>Vinblastine</a:t>
                      </a:r>
                      <a:endParaRPr lang="en-US" sz="16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 marL="68585" marR="68585" marT="34292" marB="34292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645275" y="6040438"/>
            <a:ext cx="215796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050" i="1" dirty="0" err="1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Provan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 et al. Blood 2010;115:168 </a:t>
            </a:r>
            <a:r>
              <a:rPr lang="en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</p:txBody>
      </p:sp>
      <p:sp>
        <p:nvSpPr>
          <p:cNvPr id="86058" name="TextBox 6"/>
          <p:cNvSpPr txBox="1">
            <a:spLocks noChangeArrowheads="1"/>
          </p:cNvSpPr>
          <p:nvPr/>
        </p:nvSpPr>
        <p:spPr bwMode="auto">
          <a:xfrm>
            <a:off x="982663" y="5856010"/>
            <a:ext cx="25876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 They are not registered for ITP</a:t>
            </a:r>
          </a:p>
          <a:p>
            <a:pPr eaLnBrk="1" hangingPunct="1"/>
            <a:r>
              <a:rPr lang="en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** Registered for ITP in our country.</a:t>
            </a:r>
          </a:p>
        </p:txBody>
      </p:sp>
    </p:spTree>
    <p:extLst>
      <p:ext uri="{BB962C8B-B14F-4D97-AF65-F5344CB8AC3E}">
        <p14:creationId xmlns:p14="http://schemas.microsoft.com/office/powerpoint/2010/main" val="7846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xfrm>
            <a:off x="611560" y="606812"/>
            <a:ext cx="7886700" cy="6477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ITP: </a:t>
            </a:r>
            <a:r>
              <a:rPr lang="en-U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stepwise approach to treatment</a:t>
            </a:r>
          </a:p>
        </p:txBody>
      </p:sp>
      <p:sp>
        <p:nvSpPr>
          <p:cNvPr id="3" name="Cube 2"/>
          <p:cNvSpPr/>
          <p:nvPr/>
        </p:nvSpPr>
        <p:spPr>
          <a:xfrm>
            <a:off x="965314" y="3617912"/>
            <a:ext cx="1862138" cy="1036637"/>
          </a:xfrm>
          <a:prstGeom prst="cube">
            <a:avLst>
              <a:gd name="adj" fmla="val 48265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" sz="1200" b="1" dirty="0" err="1">
                <a:solidFill>
                  <a:srgbClr val="002060"/>
                </a:solidFill>
                <a:cs typeface="Arial" charset="0"/>
              </a:rPr>
              <a:t>Monitoring</a:t>
            </a:r>
            <a:r>
              <a:rPr lang="en" sz="1050" b="1" dirty="0" err="1">
                <a:solidFill>
                  <a:srgbClr val="002060"/>
                </a:solidFill>
                <a:cs typeface="Arial" charset="0"/>
              </a:rPr>
              <a:t> </a:t>
            </a:r>
            <a:r>
              <a:rPr lang="en" sz="900" b="1" dirty="0">
                <a:solidFill>
                  <a:srgbClr val="002060"/>
                </a:solidFill>
                <a:cs typeface="Arial" charset="0"/>
              </a:rPr>
              <a:t>*</a:t>
            </a:r>
          </a:p>
          <a:p>
            <a:pPr algn="ctr" eaLnBrk="1" hangingPunct="1">
              <a:defRPr/>
            </a:pPr>
            <a:endParaRPr lang="en-US" sz="900" b="1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endParaRPr lang="en-US" sz="9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" name="Cube 10"/>
          <p:cNvSpPr/>
          <p:nvPr/>
        </p:nvSpPr>
        <p:spPr>
          <a:xfrm>
            <a:off x="2288382" y="3154363"/>
            <a:ext cx="2013496" cy="1500186"/>
          </a:xfrm>
          <a:prstGeom prst="cube">
            <a:avLst>
              <a:gd name="adj" fmla="val 31963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200" b="1" dirty="0">
                <a:solidFill>
                  <a:srgbClr val="002060"/>
                </a:solidFill>
              </a:rPr>
              <a:t>Corticosteroids</a:t>
            </a:r>
            <a:endParaRPr lang="en-US" sz="1200" b="1" dirty="0">
              <a:solidFill>
                <a:srgbClr val="00206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200" b="1" dirty="0">
                <a:solidFill>
                  <a:srgbClr val="002060"/>
                </a:solidFill>
              </a:rPr>
              <a:t>IVIg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200" b="1" dirty="0">
                <a:solidFill>
                  <a:srgbClr val="002060"/>
                </a:solidFill>
              </a:rPr>
              <a:t>(anti-D)</a:t>
            </a:r>
          </a:p>
        </p:txBody>
      </p:sp>
      <p:sp>
        <p:nvSpPr>
          <p:cNvPr id="12" name="Cube 11"/>
          <p:cNvSpPr/>
          <p:nvPr/>
        </p:nvSpPr>
        <p:spPr>
          <a:xfrm>
            <a:off x="3851920" y="2786063"/>
            <a:ext cx="2244080" cy="1868486"/>
          </a:xfrm>
          <a:prstGeom prst="cube">
            <a:avLst>
              <a:gd name="adj" fmla="val 25845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200" b="1" dirty="0">
                <a:solidFill>
                  <a:srgbClr val="002060"/>
                </a:solidFill>
              </a:rPr>
              <a:t>TPO-RAs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200" b="1" dirty="0">
                <a:solidFill>
                  <a:srgbClr val="002060"/>
                </a:solidFill>
              </a:rPr>
              <a:t>Rituximab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200" b="1" dirty="0" smtClean="0">
                <a:solidFill>
                  <a:srgbClr val="002060"/>
                </a:solidFill>
              </a:rPr>
              <a:t>Splen</a:t>
            </a:r>
            <a:r>
              <a:rPr lang="sr-Latn-RS" sz="1200" b="1" dirty="0" smtClean="0">
                <a:solidFill>
                  <a:srgbClr val="002060"/>
                </a:solidFill>
              </a:rPr>
              <a:t>e</a:t>
            </a:r>
            <a:r>
              <a:rPr lang="en" sz="1200" b="1" dirty="0" smtClean="0">
                <a:solidFill>
                  <a:srgbClr val="002060"/>
                </a:solidFill>
              </a:rPr>
              <a:t>ctomy</a:t>
            </a:r>
            <a:endParaRPr lang="en-US" sz="1200" b="1" dirty="0">
              <a:solidFill>
                <a:srgbClr val="00206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788" b="1" dirty="0">
              <a:solidFill>
                <a:srgbClr val="002060"/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5638006" y="1997562"/>
            <a:ext cx="2424112" cy="2656987"/>
          </a:xfrm>
          <a:prstGeom prst="cube">
            <a:avLst>
              <a:gd name="adj" fmla="val 25845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" sz="1200" b="1" dirty="0" err="1">
                <a:solidFill>
                  <a:srgbClr val="002060"/>
                </a:solidFill>
                <a:cs typeface="Arial" charset="0"/>
              </a:rPr>
              <a:t>Immunosuppressive</a:t>
            </a:r>
            <a:r>
              <a:rPr lang="en" sz="12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" sz="1200" b="1" dirty="0" err="1">
                <a:solidFill>
                  <a:srgbClr val="002060"/>
                </a:solidFill>
                <a:cs typeface="Arial" charset="0"/>
              </a:rPr>
              <a:t>cytotoxic</a:t>
            </a:r>
            <a:r>
              <a:rPr lang="en" sz="12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" sz="1200" b="1" dirty="0" err="1">
                <a:solidFill>
                  <a:srgbClr val="002060"/>
                </a:solidFill>
                <a:cs typeface="Arial" charset="0"/>
              </a:rPr>
              <a:t>agents</a:t>
            </a:r>
            <a:endParaRPr lang="en-US" sz="1200" b="1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endParaRPr lang="en-US" sz="1200" b="1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" sz="1200" dirty="0">
                <a:solidFill>
                  <a:srgbClr val="002060"/>
                </a:solidFill>
                <a:cs typeface="Arial" charset="0"/>
              </a:rPr>
              <a:t>Azathioprine</a:t>
            </a:r>
          </a:p>
          <a:p>
            <a:pPr algn="ctr" eaLnBrk="1" hangingPunct="1">
              <a:defRPr/>
            </a:pPr>
            <a:r>
              <a:rPr lang="en" sz="1200" dirty="0" err="1">
                <a:solidFill>
                  <a:srgbClr val="002060"/>
                </a:solidFill>
                <a:cs typeface="Arial" charset="0"/>
              </a:rPr>
              <a:t>Cyclosporin </a:t>
            </a:r>
            <a:r>
              <a:rPr lang="en" sz="1200" dirty="0">
                <a:solidFill>
                  <a:srgbClr val="002060"/>
                </a:solidFill>
                <a:cs typeface="Arial" charset="0"/>
              </a:rPr>
              <a:t>A</a:t>
            </a:r>
            <a:endParaRPr lang="en-US" sz="1200" baseline="30000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" sz="1200" dirty="0" err="1">
                <a:solidFill>
                  <a:srgbClr val="002060"/>
                </a:solidFill>
                <a:cs typeface="Arial" charset="0"/>
              </a:rPr>
              <a:t>Cyclophosphamide</a:t>
            </a:r>
            <a:endParaRPr lang="en-US" sz="1200" baseline="30000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" sz="1200" dirty="0" err="1">
                <a:solidFill>
                  <a:srgbClr val="002060"/>
                </a:solidFill>
                <a:cs typeface="Arial" charset="0"/>
              </a:rPr>
              <a:t>Danazol</a:t>
            </a:r>
            <a:endParaRPr lang="en-US" sz="1200" baseline="30000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" sz="1200" dirty="0" err="1">
                <a:solidFill>
                  <a:srgbClr val="002060"/>
                </a:solidFill>
                <a:cs typeface="Arial" charset="0"/>
              </a:rPr>
              <a:t>Dapsone</a:t>
            </a:r>
            <a:endParaRPr lang="en-US" sz="1200" baseline="30000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" sz="1200" dirty="0" smtClean="0">
                <a:solidFill>
                  <a:srgbClr val="002060"/>
                </a:solidFill>
                <a:cs typeface="Arial" charset="0"/>
              </a:rPr>
              <a:t>Mycophenolate</a:t>
            </a:r>
            <a:endParaRPr lang="en-US" sz="1050" baseline="30000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29769" y="6001588"/>
            <a:ext cx="4628642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Arnold DM et al. Semin Hematol 2007</a:t>
            </a:r>
            <a:r>
              <a:rPr lang="en" sz="1050" i="1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;</a:t>
            </a:r>
            <a:r>
              <a:rPr lang="sr-Latn-RS" sz="1050" i="1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</a:t>
            </a:r>
            <a:r>
              <a:rPr lang="en" sz="1050" i="1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44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( Suppl 5):S12–S23</a:t>
            </a:r>
            <a:endParaRPr lang="sr-Latn-RS" sz="1050" i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05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Provan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D, et al.</a:t>
            </a:r>
            <a:r>
              <a:rPr lang="en" sz="1050" i="1" baseline="30000" dirty="0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Blood 2010;115:168–186</a:t>
            </a:r>
            <a:endParaRPr lang="sr-Latn-RS" sz="1050" i="1" dirty="0">
              <a:solidFill>
                <a:schemeClr val="bg1">
                  <a:lumMod val="65000"/>
                </a:schemeClr>
              </a:solidFill>
              <a:latin typeface="+mj-lt"/>
              <a:cs typeface="Helvetica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sz="105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Neunert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C, et al.</a:t>
            </a:r>
            <a:r>
              <a:rPr lang="en" sz="1050" i="1" baseline="30000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Blood 2011;117:4190–4207 </a:t>
            </a: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.</a:t>
            </a:r>
            <a:endParaRPr lang="en-US" sz="1050" i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4953942"/>
            <a:ext cx="58326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Splen</a:t>
            </a:r>
            <a:r>
              <a:rPr lang="sr-Latn-R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ctomy</a:t>
            </a:r>
            <a:r>
              <a:rPr lang="sr-Latn-R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surgical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method of treatment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autoantibody-mediated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 breakdown takes place in the spleen</a:t>
            </a:r>
          </a:p>
          <a:p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surgical removal of the spleen can lead to the recovery of platelets</a:t>
            </a:r>
          </a:p>
        </p:txBody>
      </p:sp>
    </p:spTree>
    <p:extLst>
      <p:ext uri="{BB962C8B-B14F-4D97-AF65-F5344CB8AC3E}">
        <p14:creationId xmlns:p14="http://schemas.microsoft.com/office/powerpoint/2010/main" val="393972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Content Placeholder 2"/>
          <p:cNvSpPr>
            <a:spLocks noGrp="1"/>
          </p:cNvSpPr>
          <p:nvPr>
            <p:ph idx="1"/>
          </p:nvPr>
        </p:nvSpPr>
        <p:spPr>
          <a:xfrm>
            <a:off x="402318" y="932550"/>
            <a:ext cx="8370888" cy="3263900"/>
          </a:xfrm>
        </p:spPr>
        <p:txBody>
          <a:bodyPr/>
          <a:lstStyle/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A class of agents that bind to TPO-R, activate it and stimulate the production of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platelets in bone marrow</a:t>
            </a:r>
            <a:endParaRPr lang="en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buFontTx/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    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</a:rPr>
              <a:t>They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also affect the reduction of the destruction of Tr</a:t>
            </a:r>
          </a:p>
          <a:p>
            <a:endParaRPr lang="en-US" altLang="en-US" sz="20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TPO non-peptide agonists (eg </a:t>
            </a: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</a:rPr>
              <a:t>Revolade </a:t>
            </a:r>
            <a:r>
              <a:rPr lang="en" altLang="en-US" sz="2000" b="1" baseline="30000" dirty="0">
                <a:solidFill>
                  <a:srgbClr val="002060"/>
                </a:solidFill>
                <a:latin typeface="Calibri Light" pitchFamily="34" charset="0"/>
              </a:rPr>
              <a:t>®</a:t>
            </a:r>
            <a:r>
              <a:rPr lang="en" altLang="en-US" sz="2000" b="1" i="1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</a:rPr>
              <a:t>[eltrombopag])</a:t>
            </a: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TPO peptide agonists (eg </a:t>
            </a: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</a:rPr>
              <a:t>Nplate </a:t>
            </a:r>
            <a:r>
              <a:rPr lang="en" altLang="en-US" sz="2000" b="1" baseline="30000" dirty="0">
                <a:solidFill>
                  <a:srgbClr val="002060"/>
                </a:solidFill>
                <a:latin typeface="Calibri Light" pitchFamily="34" charset="0"/>
              </a:rPr>
              <a:t>® </a:t>
            </a: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</a:rPr>
              <a:t>[romiplostim])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Eltrombopag is indicated for the treatment of chronic ITP in patients aged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Arial" charset="0"/>
              </a:rPr>
              <a:t>≥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1 year who are refractory to other treatments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</a:rPr>
              <a:t>Romiplostim is only registered for the treatment of adults with chronic ITP</a:t>
            </a:r>
          </a:p>
          <a:p>
            <a:endParaRPr lang="en-US" altLang="en-US" sz="2000" baseline="30000" dirty="0"/>
          </a:p>
          <a:p>
            <a:endParaRPr lang="en-US" altLang="en-US" sz="2000" baseline="30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374606" y="6211720"/>
            <a:ext cx="2468562" cy="238125"/>
          </a:xfrm>
        </p:spPr>
        <p:txBody>
          <a:bodyPr rtlCol="0"/>
          <a:lstStyle/>
          <a:p>
            <a:pPr defTabSz="342900" fontAlgn="auto">
              <a:spcAft>
                <a:spcPts val="0"/>
              </a:spcAft>
              <a:defRPr/>
            </a:pPr>
            <a:r>
              <a:rPr lang="en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Kuter DJ. Blood 2007;109:4607–4616 </a:t>
            </a:r>
            <a:r>
              <a:rPr lang="en" sz="675" dirty="0">
                <a:solidFill>
                  <a:prstClr val="black"/>
                </a:solidFill>
                <a:cs typeface="Arial" charset="0"/>
              </a:rPr>
              <a:t>.</a:t>
            </a:r>
          </a:p>
        </p:txBody>
      </p:sp>
      <p:grpSp>
        <p:nvGrpSpPr>
          <p:cNvPr id="88069" name="Group 6"/>
          <p:cNvGrpSpPr>
            <a:grpSpLocks/>
          </p:cNvGrpSpPr>
          <p:nvPr/>
        </p:nvGrpSpPr>
        <p:grpSpPr bwMode="auto">
          <a:xfrm>
            <a:off x="847725" y="4189413"/>
            <a:ext cx="5967413" cy="1790700"/>
            <a:chOff x="166433" y="3885445"/>
            <a:chExt cx="7956520" cy="2387883"/>
          </a:xfrm>
        </p:grpSpPr>
        <p:pic>
          <p:nvPicPr>
            <p:cNvPr id="88071" name="Picture 27" descr="TPO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09738" y="3885445"/>
              <a:ext cx="1725612" cy="157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8072" name="Picture 25" descr="Membran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63916" y="4878056"/>
              <a:ext cx="6516687" cy="1190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8073" name="Picture 37" descr="Active-Receptor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06550" y="4368327"/>
              <a:ext cx="1973263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7" name="Rectangle 31"/>
            <p:cNvSpPr>
              <a:spLocks noChangeArrowheads="1"/>
            </p:cNvSpPr>
            <p:nvPr/>
          </p:nvSpPr>
          <p:spPr bwMode="auto">
            <a:xfrm>
              <a:off x="1057547" y="4916383"/>
              <a:ext cx="639231" cy="245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" sz="1200" b="1" dirty="0">
                  <a:solidFill>
                    <a:srgbClr val="002060"/>
                  </a:solidFill>
                  <a:latin typeface="+mj-lt"/>
                </a:rPr>
                <a:t>TPO-R</a:t>
              </a:r>
            </a:p>
          </p:txBody>
        </p:sp>
        <p:sp>
          <p:nvSpPr>
            <p:cNvPr id="88075" name="Rectangle 33"/>
            <p:cNvSpPr>
              <a:spLocks noChangeArrowheads="1"/>
            </p:cNvSpPr>
            <p:nvPr/>
          </p:nvSpPr>
          <p:spPr bwMode="auto">
            <a:xfrm>
              <a:off x="166433" y="5446692"/>
              <a:ext cx="1033357" cy="492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342900" eaLnBrk="1" hangingPunct="1"/>
              <a:r>
                <a:rPr lang="en" altLang="en-US" sz="1200" b="1">
                  <a:solidFill>
                    <a:srgbClr val="002060"/>
                  </a:solidFill>
                  <a:latin typeface="Calibri Light" pitchFamily="34" charset="0"/>
                </a:rPr>
                <a:t>Cell membrane</a:t>
              </a:r>
            </a:p>
          </p:txBody>
        </p:sp>
        <p:sp>
          <p:nvSpPr>
            <p:cNvPr id="88076" name="Line 22"/>
            <p:cNvSpPr>
              <a:spLocks noChangeShapeType="1"/>
            </p:cNvSpPr>
            <p:nvPr/>
          </p:nvSpPr>
          <p:spPr bwMode="auto">
            <a:xfrm flipV="1">
              <a:off x="2786067" y="4317504"/>
              <a:ext cx="328631" cy="160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077" name="Line 22"/>
            <p:cNvSpPr>
              <a:spLocks noChangeShapeType="1"/>
            </p:cNvSpPr>
            <p:nvPr/>
          </p:nvSpPr>
          <p:spPr bwMode="auto">
            <a:xfrm flipV="1">
              <a:off x="1538161" y="4700132"/>
              <a:ext cx="309705" cy="1779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0" name="Rectangle 34"/>
            <p:cNvSpPr>
              <a:spLocks noChangeArrowheads="1"/>
            </p:cNvSpPr>
            <p:nvPr/>
          </p:nvSpPr>
          <p:spPr bwMode="auto">
            <a:xfrm>
              <a:off x="3114939" y="4133124"/>
              <a:ext cx="423332" cy="245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" sz="1200" b="1" dirty="0">
                  <a:solidFill>
                    <a:srgbClr val="002060"/>
                  </a:solidFill>
                  <a:latin typeface="+mj-lt"/>
                </a:rPr>
                <a:t>TPO</a:t>
              </a:r>
            </a:p>
          </p:txBody>
        </p:sp>
        <p:grpSp>
          <p:nvGrpSpPr>
            <p:cNvPr id="88079" name="Group 3"/>
            <p:cNvGrpSpPr>
              <a:grpSpLocks/>
            </p:cNvGrpSpPr>
            <p:nvPr/>
          </p:nvGrpSpPr>
          <p:grpSpPr bwMode="auto">
            <a:xfrm>
              <a:off x="5653617" y="4132960"/>
              <a:ext cx="2469336" cy="2140368"/>
              <a:chOff x="8287473" y="3996250"/>
              <a:chExt cx="2469336" cy="2140368"/>
            </a:xfrm>
          </p:grpSpPr>
          <p:pic>
            <p:nvPicPr>
              <p:cNvPr id="88086" name="Picture 36" descr="Active-Receptor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8287473" y="4231618"/>
                <a:ext cx="1971675" cy="1905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8087" name="Picture 28" descr="Romiplostim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 rot="685963">
                <a:off x="8924986" y="4378070"/>
                <a:ext cx="631825" cy="469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8" name="Rectangle 32"/>
              <p:cNvSpPr>
                <a:spLocks noChangeArrowheads="1"/>
              </p:cNvSpPr>
              <p:nvPr/>
            </p:nvSpPr>
            <p:spPr bwMode="auto">
              <a:xfrm>
                <a:off x="9582063" y="3996414"/>
                <a:ext cx="1174746" cy="245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3429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" sz="1200" b="1" dirty="0">
                    <a:solidFill>
                      <a:srgbClr val="002060"/>
                    </a:solidFill>
                    <a:latin typeface="+mj-lt"/>
                  </a:rPr>
                  <a:t>romiplostym</a:t>
                </a:r>
              </a:p>
            </p:txBody>
          </p:sp>
          <p:sp>
            <p:nvSpPr>
              <p:cNvPr id="88089" name="Line 22"/>
              <p:cNvSpPr>
                <a:spLocks noChangeShapeType="1"/>
              </p:cNvSpPr>
              <p:nvPr/>
            </p:nvSpPr>
            <p:spPr bwMode="auto">
              <a:xfrm flipV="1">
                <a:off x="9371796" y="4198296"/>
                <a:ext cx="225318" cy="1580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8826416" y="4379577"/>
                <a:ext cx="893230" cy="440319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080" name="Group 4"/>
            <p:cNvGrpSpPr>
              <a:grpSpLocks/>
            </p:cNvGrpSpPr>
            <p:nvPr/>
          </p:nvGrpSpPr>
          <p:grpSpPr bwMode="auto">
            <a:xfrm>
              <a:off x="3667195" y="4164692"/>
              <a:ext cx="1973262" cy="2064240"/>
              <a:chOff x="5088192" y="3975795"/>
              <a:chExt cx="1973262" cy="2064240"/>
            </a:xfrm>
          </p:grpSpPr>
          <p:pic>
            <p:nvPicPr>
              <p:cNvPr id="88081" name="Picture 38" descr="Active-Receptor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088192" y="4135035"/>
                <a:ext cx="1973262" cy="1905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8082" name="Picture 26" descr="Eltrombopag#2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5564442" y="4821423"/>
                <a:ext cx="985837" cy="7318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31" name="Rectangle 35"/>
              <p:cNvSpPr>
                <a:spLocks noChangeArrowheads="1"/>
              </p:cNvSpPr>
              <p:nvPr/>
            </p:nvSpPr>
            <p:spPr bwMode="auto">
              <a:xfrm>
                <a:off x="5689514" y="3975982"/>
                <a:ext cx="1242479" cy="245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3429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" sz="1200" b="1" dirty="0">
                    <a:solidFill>
                      <a:srgbClr val="002060"/>
                    </a:solidFill>
                    <a:latin typeface="+mj-lt"/>
                  </a:rPr>
                  <a:t>eltrombopag</a:t>
                </a:r>
              </a:p>
            </p:txBody>
          </p:sp>
          <p:sp>
            <p:nvSpPr>
              <p:cNvPr id="88084" name="Line 22"/>
              <p:cNvSpPr>
                <a:spLocks noChangeShapeType="1"/>
              </p:cNvSpPr>
              <p:nvPr/>
            </p:nvSpPr>
            <p:spPr bwMode="auto">
              <a:xfrm flipV="1">
                <a:off x="6099226" y="4179430"/>
                <a:ext cx="83411" cy="67431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653531" y="4934944"/>
                <a:ext cx="891113" cy="440319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88070" name="Title 1"/>
          <p:cNvSpPr txBox="1">
            <a:spLocks/>
          </p:cNvSpPr>
          <p:nvPr/>
        </p:nvSpPr>
        <p:spPr bwMode="auto">
          <a:xfrm>
            <a:off x="814388" y="438150"/>
            <a:ext cx="78867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</a:rPr>
              <a:t>Thrombopoietin receptor agonists TPO-RAs</a:t>
            </a:r>
            <a:endParaRPr lang="en-US" altLang="en-US" sz="3200" baseline="30000" dirty="0">
              <a:latin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8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2912747" y="404813"/>
            <a:ext cx="27311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Coagulopathy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265113" y="1412875"/>
            <a:ext cx="8856662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Latn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athological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conditions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caused by reduced activity, deficiency, structural disturbance or inhibition of one or more coagulation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factors</a:t>
            </a:r>
            <a:endParaRPr lang="en-US" sz="22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endParaRPr lang="sr-Latn-RS" altLang="en-US" sz="2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en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Willebrand</a:t>
            </a:r>
            <a:r>
              <a:rPr lang="sr-Latn-RS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</a:t>
            </a: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A</a:t>
            </a: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B</a:t>
            </a: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en" altLang="en-US" sz="2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</a:t>
            </a: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</a:t>
            </a: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en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Rare deficiencies of coagulation factors </a:t>
            </a:r>
            <a:r>
              <a:rPr lang="en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(Rare </a:t>
            </a: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disorders-RBD)</a:t>
            </a:r>
            <a:endParaRPr lang="sr-Cyrl-R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7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251520" y="-19784"/>
            <a:ext cx="8229600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Willebrand disease</a:t>
            </a:r>
            <a:endParaRPr lang="en-US" altLang="en-US" sz="3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225624" y="1242909"/>
            <a:ext cx="57404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sr-Cyrl-CS" altLang="en-US" sz="20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occurs due to disruption of two basic vWF functions:</a:t>
            </a:r>
            <a:endParaRPr lang="sr-Cyrl-R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sr-Latn-C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helps</a:t>
            </a:r>
            <a:r>
              <a:rPr lang="en" alt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adhesion</a:t>
            </a:r>
            <a:r>
              <a:rPr lang="en" alt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 on the subendothelial structures of the injured blood vessel wall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Binding to coagulation factor VIII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preventing its rapid removal from plasma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sr-Latn-C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synthesized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megakaryocytes and endothelial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cells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found in plasma in the form of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etramers and multimers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different molecular weights.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150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268413"/>
            <a:ext cx="2952750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57684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210985" y="-205209"/>
            <a:ext cx="8229600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Inheritance of Von Willebrand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 </a:t>
            </a:r>
            <a:endParaRPr lang="en-US" altLang="en-US" sz="3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>
          <a:xfrm>
            <a:off x="4922684" y="2924962"/>
            <a:ext cx="4549775" cy="2601128"/>
          </a:xfrm>
        </p:spPr>
        <p:txBody>
          <a:bodyPr/>
          <a:lstStyle/>
          <a:p>
            <a:pPr marL="0" indent="0">
              <a:buNone/>
            </a:pPr>
            <a:r>
              <a:rPr lang="en" altLang="en-US" sz="14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Autosomal recessive inheritance pattern</a:t>
            </a:r>
          </a:p>
          <a:p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have an autosomal recessive disorder, you inherit two mutated genes, one from each parent. </a:t>
            </a:r>
            <a:endParaRPr lang="en-US" altLang="en-US" sz="1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These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 are usually passed on by two carriers. </a:t>
            </a:r>
            <a:endParaRPr lang="en-US" altLang="en-US" sz="1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Two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carriers have a 25% chance of having an unaffected child with two normal genes (left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),</a:t>
            </a:r>
          </a:p>
          <a:p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50% chance of having an unaffected child who also is a carrier (middle), and 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</a:p>
          <a:p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25% chance of having an affected child with two recessive genes (right</a:t>
            </a:r>
          </a:p>
          <a:p>
            <a:pPr marL="0" indent="0">
              <a:buNone/>
            </a:pPr>
            <a:endParaRPr lang="en" altLang="en-US" sz="14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" altLang="en-US" sz="1400" b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-1" y="2955324"/>
            <a:ext cx="4922685" cy="254040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107916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/>
              <a:t>  </a:t>
            </a:r>
            <a:r>
              <a:rPr lang="en" altLang="en-US" sz="1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Autosomal dominant inheritance </a:t>
            </a:r>
            <a:r>
              <a:rPr lang="en" altLang="en-US" sz="14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pattern</a:t>
            </a:r>
          </a:p>
          <a:p>
            <a:pPr marL="285750" indent="-285750">
              <a:spcBef>
                <a:spcPct val="0"/>
              </a:spcBef>
            </a:pPr>
            <a:r>
              <a:rPr lang="en-US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utated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gene is a dominant gene located on one of the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nonsex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chromosomes (autosomes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).</a:t>
            </a:r>
          </a:p>
          <a:p>
            <a:pPr marL="285750" indent="-285750">
              <a:spcBef>
                <a:spcPct val="0"/>
              </a:spcBef>
            </a:pP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You need only one mutated gene to be affected by this type of disorder. </a:t>
            </a:r>
            <a:endParaRPr lang="en-US" altLang="en-US" sz="1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spcBef>
                <a:spcPct val="0"/>
              </a:spcBef>
            </a:pP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 with an autosomal dominant disorder — in this case, the father — has a 50% chance of having an affected child with one mutated gene (dominant gene) and </a:t>
            </a: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</a:p>
          <a:p>
            <a:pPr marL="285750" indent="-285750">
              <a:spcBef>
                <a:spcPct val="0"/>
              </a:spcBef>
            </a:pPr>
            <a:r>
              <a:rPr lang="en-US" altLang="en-U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50% chance of having an unaffected child with two normal genes (recessive genes).</a:t>
            </a:r>
            <a:endParaRPr lang="sr-Latn-RS" altLang="en-US" sz="1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1400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2533" name="Picture 5" descr="Autosomal dominant inheritance patte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83" y="830685"/>
            <a:ext cx="3494088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AutoShape 7" descr="C:\Users\Korisnik\Desktop\ds00245_-ds00324_-ds00411_-ds00514_-ds00706-ds00766_-ds00910_-ds00915_-ds00937_-ds00955_-ds00972_-ds01015_im02270_r7_autosomalrecessivethu_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2535" name="AutoShape 9" descr="C:\Users\Korisnik\Desktop\ds00245_-ds00324_-ds00411_-ds00514_-ds00706-ds00766_-ds00910_-ds00915_-ds00937_-ds00955_-ds00972_-ds01015_im02270_r7_autosomalrecessivethu_jpg.webp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2536" name="AutoShape 11" descr="C:\Users\Korisnik\Desktop\ds00245_-ds00324_-ds00411_-ds00514_-ds00706-ds00766_-ds00910_-ds00915_-ds00937_-ds00955_-ds00972_-ds01015_im02270_r7_autosomalrecessivethu_jpg.webp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2253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02" y="905850"/>
            <a:ext cx="35179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28392" y="5441177"/>
            <a:ext cx="7335838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VWD is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hereditary disease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(12th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chromosome ) :</a:t>
            </a: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Autosomal dominant inheritance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pattern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(type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and 2) 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Autosomal recessive inheritance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pattern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type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3) 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cquired</a:t>
            </a: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8359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357188" y="9525"/>
            <a:ext cx="8229600" cy="1143000"/>
          </a:xfrm>
        </p:spPr>
        <p:txBody>
          <a:bodyPr/>
          <a:lstStyle/>
          <a:p>
            <a:r>
              <a:rPr lang="en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Classification </a:t>
            </a:r>
            <a:r>
              <a:rPr lang="en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Von Willebrand </a:t>
            </a: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</a:t>
            </a:r>
            <a:endParaRPr lang="en-US" altLang="en-US" sz="2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340768"/>
            <a:ext cx="8534400" cy="4895850"/>
          </a:xfrm>
        </p:spPr>
        <p:txBody>
          <a:bodyPr/>
          <a:lstStyle/>
          <a:p>
            <a:pPr>
              <a:defRPr/>
            </a:pPr>
            <a:r>
              <a: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Quantitative deficiency of </a:t>
            </a:r>
            <a:r>
              <a:rPr lang="en-US" sz="18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endParaRPr lang="sr-Latn-RS" sz="1800" dirty="0" smtClean="0">
              <a:solidFill>
                <a:schemeClr val="accent2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-type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1: partial quantitative 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deficiency</a:t>
            </a:r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vWF</a:t>
            </a:r>
            <a:endParaRPr 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type 3: severe </a:t>
            </a:r>
            <a:r>
              <a:rPr lang="en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 deficiency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 antigen level and </a:t>
            </a:r>
            <a:r>
              <a:rPr lang="en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 activity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less than 5%.</a:t>
            </a:r>
            <a:endParaRPr 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Qualitative </a:t>
            </a:r>
            <a:r>
              <a: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deficiency </a:t>
            </a:r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</a:t>
            </a:r>
            <a:r>
              <a:rPr lang="sr-Latn-RS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 </a:t>
            </a:r>
            <a:r>
              <a:rPr lang="en" sz="1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endParaRPr lang="en-US" sz="1800" dirty="0">
              <a:solidFill>
                <a:schemeClr val="accent2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-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type 2: qualitative deficiency of vWF .</a:t>
            </a:r>
            <a:endParaRPr 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>
              <a:defRPr/>
            </a:pP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subtype 2A: a qualitative variant in which there is </a:t>
            </a:r>
            <a:r>
              <a:rPr lang="en" sz="1800" dirty="0">
                <a:solidFill>
                  <a:srgbClr val="00B05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deficiency of the largest multimer </a:t>
            </a:r>
            <a:r>
              <a:rPr lang="en" sz="1800" dirty="0">
                <a:solidFill>
                  <a:srgbClr val="BA16B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 </a:t>
            </a:r>
            <a:r>
              <a:rPr lang="en" sz="1800" dirty="0" err="1">
                <a:solidFill>
                  <a:srgbClr val="520E48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 </a:t>
            </a:r>
            <a:r>
              <a:rPr lang="en" sz="1800" dirty="0">
                <a:solidFill>
                  <a:srgbClr val="520E48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activity usually lower than the level of immunoreactive </a:t>
            </a:r>
            <a:r>
              <a:rPr lang="en" sz="1800" dirty="0" err="1">
                <a:solidFill>
                  <a:srgbClr val="520E48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 </a:t>
            </a:r>
            <a:r>
              <a:rPr lang="en" sz="1800" dirty="0">
                <a:solidFill>
                  <a:srgbClr val="520E48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 an antigen</a:t>
            </a:r>
            <a:endParaRPr lang="en-US" sz="1800" dirty="0">
              <a:solidFill>
                <a:srgbClr val="520E48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>
              <a:defRPr/>
            </a:pP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subtype 2B: a qualitative disorder </a:t>
            </a:r>
            <a:r>
              <a:rPr lang="en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vWF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that causes </a:t>
            </a:r>
            <a:r>
              <a:rPr lang="en" sz="1800" dirty="0">
                <a:solidFill>
                  <a:srgbClr val="00B05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increased binding to platelets and leads to thrombocytopenia</a:t>
            </a:r>
            <a:endParaRPr lang="en-US" sz="1800" dirty="0">
              <a:solidFill>
                <a:srgbClr val="00B05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>
              <a:defRPr/>
            </a:pP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subtype 2M; a qualitative disorder in which </a:t>
            </a:r>
            <a:r>
              <a:rPr lang="en" sz="1800" dirty="0">
                <a:solidFill>
                  <a:srgbClr val="00B05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platelet-dependent function is impaired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but high molecular weight multimers are not missing</a:t>
            </a:r>
            <a:endParaRPr 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>
              <a:defRPr/>
            </a:pP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subtype 2 N ; qualitative disorder with a significant </a:t>
            </a:r>
            <a:r>
              <a:rPr lang="en" sz="1800" dirty="0">
                <a:solidFill>
                  <a:srgbClr val="00B05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decrease in affinity for FVIII</a:t>
            </a:r>
            <a:endParaRPr lang="en-US" sz="1800" dirty="0">
              <a:solidFill>
                <a:srgbClr val="00B05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  <a:defRPr/>
            </a:pP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014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428625" y="-212725"/>
            <a:ext cx="8229600" cy="1141413"/>
          </a:xfrm>
        </p:spPr>
        <p:txBody>
          <a:bodyPr/>
          <a:lstStyle/>
          <a:p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Classification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Von Willebrand disease</a:t>
            </a: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143000" y="642938"/>
            <a:ext cx="6419850" cy="4057650"/>
          </a:xfrm>
        </p:spPr>
      </p:pic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857250" y="4929188"/>
            <a:ext cx="7072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Severe form: vWFAct&lt;10%, FVIII&lt;20%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Moderate form: FAct 10-30%, FVIII 20-40%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Mild form: vWFAct 30-50%, FVIII 40-60%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865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linical p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 of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Von Willebrand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</a:t>
            </a:r>
            <a:endParaRPr lang="en-US" altLang="en-US" sz="3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0" y="895351"/>
            <a:ext cx="8929688" cy="282575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Mucocutaneous</a:t>
            </a:r>
            <a:endParaRPr lang="en-U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Menorrhagia , epistaxis, hematomas on the skin, prolonged</a:t>
            </a:r>
            <a:endParaRPr lang="en-U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profuse bleeding after tooth extraction, bleeding from the oral cavity and GIT,</a:t>
            </a:r>
            <a:endParaRPr lang="en-U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prolonged bleeding after surgical interventions </a:t>
            </a:r>
          </a:p>
          <a:p>
            <a:endParaRPr lang="en-U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3556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724400"/>
            <a:ext cx="269875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2" descr="https://www.physio-pedia.com/images/thumb/7/7f/Mouth_bleeding.jpg/300px-Mouth_bleed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2535238"/>
            <a:ext cx="2857500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241550"/>
            <a:ext cx="2776538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841875"/>
            <a:ext cx="2859087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4574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506589" y="548680"/>
            <a:ext cx="83536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US" altLang="en-US" sz="3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xamination</a:t>
            </a:r>
            <a:r>
              <a:rPr lang="en-U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patient with bleeding history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214313" y="1989138"/>
            <a:ext cx="867886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Personal history: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existence of systemic diseases and use of drugs (kidney insufficiency, liver diseases, myeloproliferative diseases, connective tissue diseases, lymphomas, use of aspirin and other anti-aggregation and anticoagulant drugs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-U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Family history: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positive family history is a possible sign of hereditary coagulopathy, while a negative history cannot exclude a family etiology (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eg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20% of patients with hemophilia have a completely negative family history of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bleeding)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18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367791" y="-17240"/>
            <a:ext cx="8229600" cy="1069976"/>
          </a:xfrm>
        </p:spPr>
        <p:txBody>
          <a:bodyPr/>
          <a:lstStyle/>
          <a:p>
            <a:r>
              <a:rPr lang="sr-Latn-R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linical p</a:t>
            </a:r>
            <a:r>
              <a:rPr lang="sr-Latn-R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 of</a:t>
            </a: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Von Willebrand </a:t>
            </a:r>
            <a:r>
              <a:rPr lang="sr-Latn-R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</a:t>
            </a:r>
            <a:endParaRPr lang="en-US" altLang="en-US" sz="2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179512" y="1052736"/>
            <a:ext cx="8606159" cy="5018310"/>
          </a:xfrm>
        </p:spPr>
        <p:txBody>
          <a:bodyPr/>
          <a:lstStyle/>
          <a:p>
            <a:r>
              <a:rPr lang="en-US" altLang="en-US" sz="18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Menorrhagia from the age of menarche</a:t>
            </a:r>
          </a:p>
          <a:p>
            <a:r>
              <a:rPr lang="en-US" altLang="en-US" sz="18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disorders in close relatives</a:t>
            </a:r>
          </a:p>
          <a:p>
            <a:r>
              <a:rPr lang="en-US" altLang="en-US" sz="18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1800" b="1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</a:t>
            </a: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(at least one of the following symptoms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):</a:t>
            </a:r>
            <a:endParaRPr lang="sr-Latn-RS" altLang="en-US" sz="18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Epistaxis (especially bilateral, over 10 min. at least once during the last year),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Hematomas on the skin (spontaneous and over 2 cm in diameter)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from wounds and after trivial cuts (over 5 min)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from the oral cavity and gastrointestinal tract (without an obvious anatomical lesion)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Prolonged and extensive bleeding after tooth extraction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Unexpected bleeding after surgery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that requires replacement therapy with blood transfusions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from corpus luteum or ovarian cyst,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Postpartum hemorrhages (especially secondary, after 24 hours after childbirth)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Failure of conventional therapy for menorrhagia</a:t>
            </a:r>
            <a:endParaRPr lang="en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53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Diagnosis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Von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Willebrand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disease </a:t>
            </a: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4294967295"/>
          </p:nvPr>
        </p:nvSpPr>
        <p:spPr>
          <a:xfrm>
            <a:off x="285750" y="1556792"/>
            <a:ext cx="840105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Positive history of bleeding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in close relatives</a:t>
            </a:r>
          </a:p>
          <a:p>
            <a:pPr marL="0" indent="0">
              <a:buNone/>
              <a:defRPr/>
            </a:pP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r>
              <a:rPr lang="en-US" altLang="en-US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Laboratory </a:t>
            </a:r>
            <a:r>
              <a:rPr lang="en-US" alt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tests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>
              <a:defRPr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Screening tests: bleeding time,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aPTT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platelet count</a:t>
            </a:r>
          </a:p>
          <a:p>
            <a:pPr>
              <a:defRPr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Tests that confirm the diagnosis: FVIII activity,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vWFAg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Act</a:t>
            </a:r>
          </a:p>
          <a:p>
            <a:pPr>
              <a:buFontTx/>
              <a:buNone/>
              <a:defRPr/>
            </a:pP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  <a:defRPr/>
            </a:pPr>
            <a:r>
              <a:rPr lang="en-US" altLang="en-US" sz="20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Tests </a:t>
            </a:r>
            <a:r>
              <a:rPr lang="en-US" altLang="en-US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applied in specialized laboratories:</a:t>
            </a:r>
          </a:p>
          <a:p>
            <a:pPr>
              <a:defRPr/>
            </a:pPr>
            <a:r>
              <a:rPr lang="sr-Latn-RS" altLang="en-US" sz="20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</a:t>
            </a:r>
            <a:r>
              <a:rPr lang="en-US" altLang="en-US" sz="2000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istocetin</a:t>
            </a:r>
            <a:r>
              <a:rPr lang="en-US" altLang="en-US" sz="20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-induced </a:t>
            </a:r>
            <a:r>
              <a:rPr lang="en-US" altLang="en-US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 agglutination (RIPA),</a:t>
            </a:r>
          </a:p>
          <a:p>
            <a:pPr>
              <a:defRPr/>
            </a:pPr>
            <a:r>
              <a:rPr lang="sr-Latn-RS" altLang="en-US" sz="20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altLang="en-US" sz="2000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latelet</a:t>
            </a:r>
            <a:r>
              <a:rPr lang="en-US" altLang="en-US" sz="20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</a:p>
          <a:p>
            <a:pPr>
              <a:defRPr/>
            </a:pPr>
            <a:r>
              <a:rPr lang="en-US" altLang="en-US" sz="2000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multimeric structure and subunits,</a:t>
            </a:r>
          </a:p>
          <a:p>
            <a:pPr>
              <a:defRPr/>
            </a:pPr>
            <a:r>
              <a:rPr lang="sr-Latn-RS" altLang="en-US" sz="20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</a:t>
            </a:r>
            <a:r>
              <a:rPr lang="en-US" altLang="en-US" sz="20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VIII </a:t>
            </a:r>
            <a:r>
              <a:rPr lang="en-US" altLang="en-US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binding capacity (</a:t>
            </a:r>
            <a:r>
              <a:rPr lang="en-US" altLang="en-US" sz="2000" dirty="0" err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FVIIIBc</a:t>
            </a:r>
            <a:r>
              <a:rPr lang="en-US" altLang="en-US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altLang="en-US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40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>
          <a:xfrm>
            <a:off x="398294" y="-23584"/>
            <a:ext cx="8229600" cy="904875"/>
          </a:xfrm>
        </p:spPr>
        <p:txBody>
          <a:bodyPr/>
          <a:lstStyle/>
          <a:p>
            <a:r>
              <a:rPr lang="en" altLang="en-US" sz="2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Treatment </a:t>
            </a:r>
            <a:r>
              <a:rPr lang="sr-Latn-RS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n" altLang="en-U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Willebrand</a:t>
            </a:r>
            <a:r>
              <a:rPr lang="sr-Latn-R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disease ​</a:t>
            </a:r>
            <a:endParaRPr lang="en-US" altLang="en-US" sz="2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4294967295"/>
          </p:nvPr>
        </p:nvSpPr>
        <p:spPr>
          <a:xfrm>
            <a:off x="0" y="916013"/>
            <a:ext cx="9252520" cy="27114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None/>
              <a:defRPr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rugs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that release endogenous 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Desmopressin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(DDAVP)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increases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concentration of FVIII and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3-5 times in 30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minutes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intravenously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0.4 μg /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kg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BW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ivinf ,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intranasal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300 mcg</a:t>
            </a:r>
            <a:endParaRPr lang="sr-Latn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eplacement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 concentrate with multimeters vWF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(HemateP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HumateP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 on demand " </a:t>
            </a:r>
            <a:r>
              <a:rPr 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administration of </a:t>
            </a:r>
            <a:r>
              <a:rPr lang="en-US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 </a:t>
            </a:r>
            <a:r>
              <a:rPr 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 stop </a:t>
            </a:r>
            <a:r>
              <a:rPr lang="en-US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endParaRPr lang="sr-Latn-RS" sz="2000" dirty="0" smtClean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sr-Latn-RS" alt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prophylactic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(severe forms)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administration of </a:t>
            </a:r>
            <a:r>
              <a:rPr lang="en-US" altLang="en-US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 </a:t>
            </a:r>
            <a:r>
              <a:rPr lang="en-US" alt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 prevent bleeding</a:t>
            </a:r>
            <a:endParaRPr lang="sr-Latn-RS" altLang="en-US" sz="2000" dirty="0" smtClean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" alt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Cryoprecipitate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rarely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17412" name="Group 4"/>
          <p:cNvGraphicFramePr>
            <a:graphicFrameLocks noGrp="1"/>
          </p:cNvGraphicFramePr>
          <p:nvPr>
            <p:extLst/>
          </p:nvPr>
        </p:nvGraphicFramePr>
        <p:xfrm>
          <a:off x="257934" y="3623271"/>
          <a:ext cx="8356600" cy="3096221"/>
        </p:xfrm>
        <a:graphic>
          <a:graphicData uri="http://schemas.openxmlformats.org/drawingml/2006/table">
            <a:tbl>
              <a:tblPr/>
              <a:tblGrid>
                <a:gridCol w="27426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283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855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341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type </a:t>
                      </a:r>
                      <a:r>
                        <a:rPr kumimoji="0" lang="sr-Latn-R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of vWD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3" marR="914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Mild bleeding</a:t>
                      </a:r>
                    </a:p>
                  </a:txBody>
                  <a:tcPr marL="91423" marR="914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Heavy bleeding</a:t>
                      </a:r>
                    </a:p>
                  </a:txBody>
                  <a:tcPr marL="91423" marR="914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341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Type </a:t>
                      </a: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</a:t>
                      </a:r>
                    </a:p>
                  </a:txBody>
                  <a:tcPr marL="91423" marR="914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DDAVP, </a:t>
                      </a:r>
                      <a:r>
                        <a:rPr kumimoji="0" lang="en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antifibrinolytic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3" marR="914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" alt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FVIII concentrate with multimeters vWF </a:t>
                      </a:r>
                      <a:endParaRPr kumimoji="0" lang="e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3" marR="914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85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Type 2A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Type 2B</a:t>
                      </a:r>
                    </a:p>
                  </a:txBody>
                  <a:tcPr marL="91423" marR="914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DDAVP, </a:t>
                      </a:r>
                      <a:r>
                        <a:rPr kumimoji="0" lang="en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antifibrinolytic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" alt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FVIII concentrate with multimeters vWF 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3" marR="914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" alt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FVIII concentrate with multimeters vWF </a:t>
                      </a:r>
                      <a:endParaRPr lang="sr-Latn-RS" altLang="en-US" sz="16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" alt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FVIII concentrate with multimeters vWF 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3" marR="914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2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Type 3</a:t>
                      </a:r>
                    </a:p>
                  </a:txBody>
                  <a:tcPr marL="91423" marR="914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" alt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FVIII concentrate with multimeters vWF 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3" marR="914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" altLang="en-U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FVIII concentrate with multimeters vWF 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3" marR="914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823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25425" y="25400"/>
            <a:ext cx="8769350" cy="1143000"/>
          </a:xfrm>
        </p:spPr>
        <p:txBody>
          <a:bodyPr/>
          <a:lstStyle/>
          <a:p>
            <a:r>
              <a:rPr lang="en" altLang="en-US" sz="28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Acquired Von Willebrand Disease (AvWD)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25425" y="1135216"/>
            <a:ext cx="8769350" cy="5257254"/>
          </a:xfrm>
        </p:spPr>
        <p:txBody>
          <a:bodyPr/>
          <a:lstStyle/>
          <a:p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-US" altLang="en-US" sz="18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Diseases associated with </a:t>
            </a:r>
            <a:r>
              <a:rPr lang="en-US" altLang="en-US" sz="1800" b="1" dirty="0" err="1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AvWD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</a:t>
            </a:r>
            <a:endParaRPr lang="en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Lymphoproliferative diseases (MM, MGUS Waldestrom macroglobulinemia , lymphomas , CLL) </a:t>
            </a:r>
          </a:p>
          <a:p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Myeloproliferative diseases ( more often at ET, less often in PV and CML) </a:t>
            </a:r>
          </a:p>
          <a:p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Other n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eoplasias: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adenocarcinomas</a:t>
            </a:r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18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Immunological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18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diseases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 </a:t>
            </a:r>
            <a:r>
              <a:rPr lang="en" altLang="en-US" sz="18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hypothyroidism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SLE, </a:t>
            </a:r>
            <a:r>
              <a:rPr lang="en" altLang="en-US" sz="18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etc</a:t>
            </a:r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Cardiovascular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diseases: 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cardiac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valves,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atherosclerosis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(</a:t>
            </a: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conditions of rapid blood flow, activation of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</a:t>
            </a: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adsorption of large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multimers</a:t>
            </a: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to the surface of the altered blood vessel, or proteolytic degradation by plasmin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)</a:t>
            </a:r>
            <a:endParaRPr lang="en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Other : drugs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(ciprofloxacin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griseofulvin , dextran ), uremia , viral infections</a:t>
            </a:r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73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476250"/>
            <a:ext cx="8229600" cy="1020763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</a:t>
            </a:r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sr-Cyrl-C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16405"/>
            <a:ext cx="9429750" cy="48768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Hereditary coagulation disorder due to qualitative or quantitative deficiency of FVIII or FIX 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Type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A: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deficiency</a:t>
            </a:r>
            <a:endParaRPr lang="sr-Cyrl-C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Type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B: FIX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deficiency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(Christmas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disease)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Hemophilia and I A </a:t>
            </a:r>
            <a:r>
              <a:rPr lang="en" altLang="en-US" sz="20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1/10,000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births</a:t>
            </a:r>
            <a:r>
              <a:rPr lang="en-GB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GB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Haemophilia and I B :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1/ 100,000 births </a:t>
            </a:r>
            <a:r>
              <a:rPr lang="sr-Latn-C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Latn-C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sr-Latn-C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Latn-C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sr-Latn-C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Latn-C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Men are affected by hemophilia and women are carriers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56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extBox 1"/>
          <p:cNvSpPr txBox="1">
            <a:spLocks noChangeArrowheads="1"/>
          </p:cNvSpPr>
          <p:nvPr/>
        </p:nvSpPr>
        <p:spPr bwMode="auto">
          <a:xfrm>
            <a:off x="2339975" y="17463"/>
            <a:ext cx="4694238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" altLang="en-US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Inheritance of hemophilia</a:t>
            </a:r>
            <a:endParaRPr lang="sr-Cyrl-CS" altLang="en-US">
              <a:solidFill>
                <a:srgbClr val="002060"/>
              </a:solidFill>
              <a:latin typeface="Calibri Light" panose="020F0302020204030204" pitchFamily="34" charset="0"/>
              <a:ea typeface="Arial Unicode MS" panose="020B0604020202020204" pitchFamily="34" charset="-128"/>
              <a:cs typeface="Calibri Light" panose="020F0302020204030204" pitchFamily="34" charset="0"/>
            </a:endParaRPr>
          </a:p>
        </p:txBody>
      </p:sp>
      <p:sp>
        <p:nvSpPr>
          <p:cNvPr id="55300" name="TextBox 2"/>
          <p:cNvSpPr txBox="1">
            <a:spLocks noChangeArrowheads="1"/>
          </p:cNvSpPr>
          <p:nvPr/>
        </p:nvSpPr>
        <p:spPr bwMode="auto">
          <a:xfrm>
            <a:off x="251520" y="712520"/>
            <a:ext cx="871296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</a:t>
            </a:r>
            <a:r>
              <a:rPr lang="sr-Latn-R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</a:t>
            </a:r>
            <a:r>
              <a:rPr 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inherited 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X-linked recessive pattern . </a:t>
            </a:r>
            <a:endParaRPr lang="sr-Latn-R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sr-Latn-R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</a:t>
            </a:r>
            <a:r>
              <a:rPr lang="en-US" sz="18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ene</a:t>
            </a:r>
            <a:r>
              <a:rPr lang="sr-Latn-R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is </a:t>
            </a:r>
            <a:r>
              <a:rPr 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located on the X </a:t>
            </a:r>
            <a:r>
              <a:rPr 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chromosome</a:t>
            </a:r>
            <a:r>
              <a:rPr lang="sr-Latn-R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which 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one of the two sex </a:t>
            </a:r>
            <a:r>
              <a:rPr 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chromosomes</a:t>
            </a:r>
            <a:r>
              <a:rPr lang="sr-Latn-R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sr-Cyrl-R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82" y="1813333"/>
            <a:ext cx="4421985" cy="38706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3715" y="1790374"/>
            <a:ext cx="4788025" cy="40147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5737807"/>
            <a:ext cx="8712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Females inherit two X chromosomes, one from their mother and one from their father (XX). </a:t>
            </a:r>
            <a:endParaRPr lang="sr-Latn-RS" sz="16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Males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inherit an X chromosome from their mother and a Y chromosome from their father (XY). </a:t>
            </a:r>
            <a:endParaRPr lang="sr-Latn-RS" sz="16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son inherits an X chromosome carrying hemophilia from his mother, he will have hemophilia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sr-Latn-RS" sz="16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</a:t>
            </a:r>
            <a:r>
              <a:rPr lang="en-US" sz="16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athers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cannot pass hemophilia on to their sons.</a:t>
            </a:r>
          </a:p>
        </p:txBody>
      </p:sp>
    </p:spTree>
    <p:extLst>
      <p:ext uri="{BB962C8B-B14F-4D97-AF65-F5344CB8AC3E}">
        <p14:creationId xmlns:p14="http://schemas.microsoft.com/office/powerpoint/2010/main" val="162562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8229600" cy="1143000"/>
          </a:xfrm>
        </p:spPr>
        <p:txBody>
          <a:bodyPr/>
          <a:lstStyle/>
          <a:p>
            <a:r>
              <a:rPr lang="en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Carriers of hemophilia</a:t>
            </a:r>
            <a:endParaRPr lang="en-US" altLang="en-US" sz="36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4294967295"/>
          </p:nvPr>
        </p:nvSpPr>
        <p:spPr>
          <a:xfrm>
            <a:off x="755576" y="1628800"/>
            <a:ext cx="7127875" cy="3600400"/>
          </a:xfrm>
        </p:spPr>
        <p:txBody>
          <a:bodyPr/>
          <a:lstStyle/>
          <a:p>
            <a:pPr marL="0" indent="0">
              <a:buNone/>
            </a:pPr>
            <a:endParaRPr lang="sr-Latn-RS" altLang="en-US" sz="22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marL="0" indent="0">
              <a:buNone/>
            </a:pPr>
            <a:endParaRPr lang="en-US" altLang="en-US" sz="2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sr-Latn-R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W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oman can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be </a:t>
            </a:r>
            <a:r>
              <a:rPr lang="en-US" altLang="en-US" sz="18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affected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rarely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(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conditions in which the healthy 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x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chromosome is inactivated): </a:t>
            </a:r>
          </a:p>
          <a:p>
            <a:pPr>
              <a:buFont typeface="Wingdings" pitchFamily="2" charset="2"/>
              <a:buChar char="ü"/>
            </a:pP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If 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she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is homozygous</a:t>
            </a:r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It 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she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has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Turner 's syndrome</a:t>
            </a:r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Mosaicism</a:t>
            </a:r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Extreme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lionization</a:t>
            </a:r>
          </a:p>
          <a:p>
            <a:pPr>
              <a:buFont typeface="Wingdings" pitchFamily="2" charset="2"/>
              <a:buChar char="ü"/>
            </a:pPr>
            <a:endParaRPr lang="sr-Cyrl-C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 typeface="Wingdings" pitchFamily="2" charset="2"/>
              <a:buChar char="ü"/>
            </a:pPr>
            <a:endParaRPr lang="en-US" altLang="en-US" sz="16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12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8229600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A</a:t>
            </a:r>
            <a:r>
              <a:rPr lang="en" altLang="en-US" sz="3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endParaRPr lang="en-US" altLang="en-US" sz="32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320675" y="1989138"/>
            <a:ext cx="8229600" cy="3594100"/>
          </a:xfrm>
        </p:spPr>
        <p:txBody>
          <a:bodyPr/>
          <a:lstStyle/>
          <a:p>
            <a:pPr marL="584200" indent="-584200">
              <a:buFontTx/>
              <a:buNone/>
              <a:defRPr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Physiological role of FVIII :</a:t>
            </a:r>
          </a:p>
          <a:p>
            <a:pPr marL="584200" indent="-584200">
              <a:defRPr/>
            </a:pPr>
            <a:r>
              <a:rPr lang="en" altLang="en-US" sz="2200" b="1" dirty="0" smtClean="0"/>
              <a:t>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 is synthesized in the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liver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>
              <a:defRPr/>
            </a:pP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is found in the circulation as a heterodimeric complex with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>
              <a:defRPr/>
            </a:pPr>
            <a:r>
              <a:rPr lang="en-US" alt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protects F VIII from early enzymatic degradation - stabilizes F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VIII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>
              <a:defRPr/>
            </a:pP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biological half-life of FVIII is 8-12 hours</a:t>
            </a:r>
            <a:endParaRPr lang="sr-Cyrl-CS" altLang="en-US" sz="2200" dirty="0" smtClean="0"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27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1288"/>
            <a:ext cx="6048375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2"/>
          <p:cNvSpPr>
            <a:spLocks noChangeArrowheads="1"/>
          </p:cNvSpPr>
          <p:nvPr/>
        </p:nvSpPr>
        <p:spPr bwMode="auto">
          <a:xfrm>
            <a:off x="1616097" y="281995"/>
            <a:ext cx="6378729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Pathogenesis of hemophilia A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376397" y="1411288"/>
            <a:ext cx="476760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Physiological: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Under the influence of thrombin, FVIII turns into FVIIIa , which in the presence of FIXa , Ca ions , and </a:t>
            </a:r>
            <a:r>
              <a:rPr lang="en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phospholipids</a:t>
            </a:r>
            <a:r>
              <a:rPr lang="sr-Latn-R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1600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accelerates </a:t>
            </a:r>
            <a:r>
              <a:rPr lang="en" sz="16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FX 10000 activation</a:t>
            </a:r>
          </a:p>
          <a:p>
            <a:pPr>
              <a:defRPr/>
            </a:pP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Activated protein C ( APC ) inactivates FVIII a</a:t>
            </a:r>
            <a:endParaRPr 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 rot="240516">
            <a:off x="787152" y="2779356"/>
            <a:ext cx="1865312" cy="1226175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Cross 2"/>
          <p:cNvSpPr/>
          <p:nvPr/>
        </p:nvSpPr>
        <p:spPr>
          <a:xfrm rot="2504962">
            <a:off x="1519238" y="3395663"/>
            <a:ext cx="396875" cy="395287"/>
          </a:xfrm>
          <a:prstGeom prst="plus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58758" y="5567452"/>
            <a:ext cx="8172450" cy="1003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84200" indent="-584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sr-Latn-R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emophilia </a:t>
            </a:r>
            <a:r>
              <a:rPr lang="en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</a:t>
            </a:r>
            <a:r>
              <a:rPr lang="sr-Latn-R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redu</a:t>
            </a:r>
            <a:r>
              <a:rPr lang="sr-Latn-R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ced </a:t>
            </a:r>
            <a:r>
              <a:rPr lang="en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activity 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lack of coagulant activity of FVIII (VIII:c).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 FVIII is present in about 95% of 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patients </a:t>
            </a:r>
            <a:r>
              <a:rPr lang="en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CRM += cross reacting 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material)</a:t>
            </a:r>
            <a:r>
              <a:rPr lang="sr-Latn-R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1600" dirty="0" smtClean="0">
                <a:solidFill>
                  <a:srgbClr val="FF33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1600" dirty="0">
                <a:solidFill>
                  <a:srgbClr val="FF33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inactive protein </a:t>
            </a:r>
            <a:endParaRPr lang="en-US" altLang="en-US" sz="1600" dirty="0">
              <a:solidFill>
                <a:srgbClr val="FF33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a small number of patients Ag FVIII is missing (CRM-)</a:t>
            </a:r>
            <a:endParaRPr lang="en-US" alt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886" y="1379538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38375" y="1411288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3816223"/>
            <a:ext cx="12241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78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1976888" y="476672"/>
            <a:ext cx="52213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" altLang="en-US" sz="32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Classification of hemophilia A</a:t>
            </a:r>
          </a:p>
        </p:txBody>
      </p:sp>
      <p:graphicFrame>
        <p:nvGraphicFramePr>
          <p:cNvPr id="25603" name="Group 3"/>
          <p:cNvGraphicFramePr>
            <a:graphicFrameLocks noGrp="1"/>
          </p:cNvGraphicFramePr>
          <p:nvPr>
            <p:extLst/>
          </p:nvPr>
        </p:nvGraphicFramePr>
        <p:xfrm>
          <a:off x="395536" y="1772816"/>
          <a:ext cx="8143875" cy="3652838"/>
        </p:xfrm>
        <a:graphic>
          <a:graphicData uri="http://schemas.openxmlformats.org/drawingml/2006/table">
            <a:tbl>
              <a:tblPr/>
              <a:tblGrid>
                <a:gridCol w="2473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733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972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4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Classification of hemophilia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FVIII activity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Risk of bleeding after injury or surgery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Mild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6-25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Delayed bleeding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Moderate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Heavy bleeding (surgery)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RS" sz="22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S</a:t>
                      </a:r>
                      <a:r>
                        <a:rPr lang="en-US" sz="2200" b="0" i="0" kern="1200" dirty="0" err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evere</a:t>
                      </a:r>
                      <a:r>
                        <a:rPr lang="en-US" sz="22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 </a:t>
                      </a:r>
                      <a:endParaRPr kumimoji="0" lang="en" altLang="en-US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Heavy bleeding (injury, surgery)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5952357"/>
            <a:ext cx="413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according to the measured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activity</a:t>
            </a:r>
            <a:r>
              <a:rPr lang="sr-Latn-R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od FVIII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79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1403648" y="298478"/>
            <a:ext cx="645420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presentation </a:t>
            </a:r>
          </a:p>
          <a:p>
            <a:pPr algn="ctr" eaLnBrk="1" hangingPunct="1"/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(the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most common forms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bleeding)</a:t>
            </a:r>
            <a:endParaRPr lang="en-US" altLang="en-US" sz="3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357188" y="2857500"/>
            <a:ext cx="3929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57688" y="1785938"/>
            <a:ext cx="4689498" cy="50720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sr-Latn-RS" sz="1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Usually</a:t>
            </a:r>
          </a:p>
          <a:p>
            <a:pPr eaLnBrk="1" hangingPunct="1">
              <a:defRPr/>
            </a:pP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r>
              <a:rPr 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leeding</a:t>
            </a:r>
            <a:r>
              <a:rPr lang="sr-Latn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kin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muco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sa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Latn-R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(in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form of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petechiae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ecchymosis,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purpura)</a:t>
            </a:r>
            <a:endParaRPr lang="en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GIT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Genitourinary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tract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Epistaxis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from the nose</a:t>
            </a: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Hemoptysis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expectoration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blood or blood-tinged sputum from the lungs or tracheobronchial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tree</a:t>
            </a:r>
            <a:endParaRPr 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313" y="2357438"/>
            <a:ext cx="3500437" cy="32146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Qualitative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786188" y="3643313"/>
            <a:ext cx="571500" cy="48418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916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 idx="4294967295"/>
          </p:nvPr>
        </p:nvSpPr>
        <p:spPr>
          <a:xfrm>
            <a:off x="485775" y="-243408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hemophilia A</a:t>
            </a:r>
            <a:endParaRPr lang="en-US" altLang="en-US" sz="3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>
          <a:xfrm>
            <a:off x="9525" y="764704"/>
            <a:ext cx="9182100" cy="5976664"/>
          </a:xfrm>
        </p:spPr>
        <p:txBody>
          <a:bodyPr/>
          <a:lstStyle/>
          <a:p>
            <a:pPr marL="182563" indent="-182563">
              <a:lnSpc>
                <a:spcPct val="90000"/>
              </a:lnSpc>
              <a:defRPr/>
            </a:pP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most 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often starts during the first year of 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life</a:t>
            </a:r>
            <a:endParaRPr lang="sr-Latn-RS" altLang="en-U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sr-Latn-R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lnSpc>
                <a:spcPct val="90000"/>
              </a:lnSpc>
              <a:defRPr/>
            </a:pP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is typical in:</a:t>
            </a:r>
          </a:p>
          <a:p>
            <a:pPr marL="182563" indent="-182563">
              <a:lnSpc>
                <a:spcPct val="90000"/>
              </a:lnSpc>
              <a:buNone/>
              <a:defRPr/>
            </a:pP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</a:t>
            </a:r>
            <a:r>
              <a:rPr lang="en" alt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Joints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:presence </a:t>
            </a: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blood in the joint (haemarthrosis)</a:t>
            </a:r>
            <a:endParaRPr lang="sr-Cyrl-R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lnSpc>
                <a:spcPct val="90000"/>
              </a:lnSpc>
              <a:buFontTx/>
              <a:buNone/>
              <a:defRPr/>
            </a:pPr>
            <a:endParaRPr lang="en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lnSpc>
                <a:spcPct val="90000"/>
              </a:lnSpc>
              <a:defRPr/>
            </a:pPr>
            <a:r>
              <a:rPr lang="en-U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ura</a:t>
            </a:r>
            <a:r>
              <a:rPr lang="sr-Latn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(non-specific 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sensations)</a:t>
            </a:r>
            <a:endParaRPr lang="sr-Cyrl-R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lnSpc>
                <a:spcPct val="90000"/>
              </a:lnSpc>
              <a:defRPr/>
            </a:pPr>
            <a:r>
              <a:rPr lang="sr-Latn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ain</a:t>
            </a: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swelling and impaired mobility of the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joint</a:t>
            </a:r>
            <a:endParaRPr lang="sr-Latn-RS" altLang="en-U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sr-Latn-RS" altLang="en-U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GB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</a:t>
            </a:r>
            <a:r>
              <a:rPr lang="en" alt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Muscles and soft tissues </a:t>
            </a: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hematomas </a:t>
            </a:r>
            <a:endParaRPr lang="sr-Latn-RS" altLang="en-U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pressure </a:t>
            </a: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 nerves, blood and lymphatic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vessels </a:t>
            </a:r>
            <a:endParaRPr lang="sr-Latn-RS" altLang="en-U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compartment syndrome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occurs due 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</a:t>
            </a:r>
            <a:r>
              <a:rPr lang="sr-Latn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muscle necrosis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ischemic nerve 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damage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R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Retroperitoneal  </a:t>
            </a: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hematoma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leads to femoral neuropathy​</a:t>
            </a:r>
          </a:p>
          <a:p>
            <a:pPr marL="182563" indent="-182563">
              <a:buFontTx/>
              <a:buNone/>
              <a:defRPr/>
            </a:pPr>
            <a:endParaRPr lang="sr-Latn-RS" altLang="en-U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buFontTx/>
              <a:buNone/>
              <a:defRPr/>
            </a:pP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Special meaning:</a:t>
            </a:r>
            <a:endParaRPr lang="sr-Latn-RS" altLang="en-U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buFontTx/>
              <a:buNone/>
              <a:defRPr/>
            </a:pPr>
            <a:r>
              <a:rPr lang="en" altLang="en-US" sz="18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" altLang="en-US" sz="18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the iliopsoas </a:t>
            </a: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in </a:t>
            </a:r>
            <a:r>
              <a:rPr lang="en" altLang="en-US" sz="18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sublingual </a:t>
            </a: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altLang="en-US" sz="18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peritonsillar region </a:t>
            </a: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sr-Latn-RS" altLang="en-U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buFontTx/>
              <a:buNone/>
              <a:defRPr/>
            </a:pP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lnSpc>
                <a:spcPct val="90000"/>
              </a:lnSpc>
              <a:buFontTx/>
              <a:buNone/>
              <a:defRPr/>
            </a:pP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3. Bleeding in other tissues and organs: hematuria, melena,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hematemesis </a:t>
            </a: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hemoptysis,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CNS</a:t>
            </a:r>
            <a:r>
              <a:rPr lang="en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tongue, retropharyngeal 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lnSpc>
                <a:spcPct val="90000"/>
              </a:lnSpc>
              <a:buFontTx/>
              <a:buNone/>
              <a:defRPr/>
            </a:pPr>
            <a:r>
              <a:rPr lang="en" altLang="en-US" sz="1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3827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500063" y="357188"/>
            <a:ext cx="8305800" cy="1143000"/>
          </a:xfrm>
        </p:spPr>
        <p:txBody>
          <a:bodyPr lIns="92075" tIns="46038" rIns="92075" bIns="46038"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p</a:t>
            </a:r>
            <a:r>
              <a:rPr lang="sr-Latn-R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hemophilia A</a:t>
            </a:r>
            <a:r>
              <a:rPr lang="sr-Latn-CS" altLang="en-US" sz="3200" u="sng" dirty="0">
                <a:solidFill>
                  <a:srgbClr val="FF000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200" u="sng" dirty="0">
                <a:solidFill>
                  <a:srgbClr val="FF0000"/>
                </a:solidFill>
                <a:latin typeface="Calibri Light" pitchFamily="34" charset="0"/>
                <a:cs typeface="Calibri Light" pitchFamily="34" charset="0"/>
              </a:rPr>
            </a:br>
            <a:endParaRPr lang="sr-Cyrl-CS" altLang="en-US" sz="3200" dirty="0">
              <a:solidFill>
                <a:srgbClr val="FF000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>
          <a:xfrm>
            <a:off x="386556" y="1628800"/>
            <a:ext cx="8532813" cy="4320480"/>
          </a:xfrm>
        </p:spPr>
        <p:txBody>
          <a:bodyPr lIns="92075" tIns="46038" rIns="92075" bIns="46038"/>
          <a:lstStyle/>
          <a:p>
            <a:r>
              <a:rPr lang="en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Severe</a:t>
            </a:r>
            <a:r>
              <a:rPr lang="sr-Latn-R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:</a:t>
            </a:r>
            <a:r>
              <a:rPr lang="en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most often they bleed already at birth, have hematomas on the head </a:t>
            </a:r>
            <a:endParaRPr lang="sr-Latn-RS" altLang="en-US" sz="2000" dirty="0" smtClean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Moderate</a:t>
            </a:r>
            <a:r>
              <a:rPr lang="en" altLang="en-US" sz="2000" b="1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: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bleeding occurs with crawling or walking</a:t>
            </a:r>
          </a:p>
          <a:p>
            <a:r>
              <a:rPr lang="en" altLang="en-US" sz="2000" b="1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Mild: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bleeding occurs later</a:t>
            </a:r>
            <a:endParaRPr lang="sr-Latn-CS" altLang="en-US" sz="2000" dirty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endParaRPr lang="sr-Cyrl-CS" altLang="en-US" sz="2000" dirty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       Bleeding site /frequency</a:t>
            </a:r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   Joints / hemarthrosis : 70-80%</a:t>
            </a:r>
          </a:p>
          <a:p>
            <a:pPr lvl="1"/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Knee : 45%</a:t>
            </a:r>
          </a:p>
          <a:p>
            <a:pPr lvl="1"/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Elbow : 25 %</a:t>
            </a:r>
          </a:p>
          <a:p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   Muscles / soft tissues : 10-20%</a:t>
            </a:r>
          </a:p>
          <a:p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   CNS : 5%</a:t>
            </a:r>
          </a:p>
          <a:p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   Other : 5-10%</a:t>
            </a:r>
            <a:endParaRPr lang="en-GB" altLang="en-US" sz="2000" dirty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51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44512"/>
          </a:xfrm>
        </p:spPr>
        <p:txBody>
          <a:bodyPr/>
          <a:lstStyle/>
          <a:p>
            <a:r>
              <a:rPr lang="sr-Cyrl-CS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Cyrl-CS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sr-Latn-R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</a:t>
            </a:r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hemophilia A</a:t>
            </a:r>
            <a:r>
              <a:rPr lang="sr-Latn-CS" altLang="en-US" sz="3600" u="sng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600" u="sng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6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4515" name="TextBox 4"/>
          <p:cNvSpPr txBox="1">
            <a:spLocks noChangeArrowheads="1"/>
          </p:cNvSpPr>
          <p:nvPr/>
        </p:nvSpPr>
        <p:spPr bwMode="auto">
          <a:xfrm>
            <a:off x="1949921" y="4168471"/>
            <a:ext cx="528637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Hemarthrosis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Chronic hemophilic arthropathy</a:t>
            </a:r>
            <a:endParaRPr lang="en-U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/>
          </a:p>
        </p:txBody>
      </p:sp>
      <p:pic>
        <p:nvPicPr>
          <p:cNvPr id="64516" name="Picture 4" descr="npo00000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975" y="1309688"/>
            <a:ext cx="2825750" cy="267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36296" y="1662906"/>
            <a:ext cx="714375" cy="36988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pic>
        <p:nvPicPr>
          <p:cNvPr id="64518" name="Picture 9" descr="Krvarenje u zglobove | Transfuzija | Oculus Urgentna Vet | auihndj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309689"/>
            <a:ext cx="3033713" cy="267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9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309688"/>
            <a:ext cx="2789237" cy="267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08338" y="1477963"/>
            <a:ext cx="714375" cy="36988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4625" y="5071017"/>
            <a:ext cx="89281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epeated bleeding</a:t>
            </a:r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 joints 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causes </a:t>
            </a:r>
            <a:endParaRPr lang="sr-Latn-RS" altLang="en-U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osteoarthritis,</a:t>
            </a:r>
            <a:endParaRPr lang="sr-Latn-RS" altLang="en-U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fibrosis</a:t>
            </a:r>
            <a:endParaRPr lang="sr-Latn-RS" altLang="en-U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ankylosis </a:t>
            </a: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joint </a:t>
            </a:r>
            <a:endParaRPr lang="sr-Latn-RS" altLang="en-U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Irreversible joint damage </a:t>
            </a:r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,m</a:t>
            </a:r>
            <a:r>
              <a:rPr lang="en-US" alt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uscle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atrophy</a:t>
            </a:r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Loss of mobility</a:t>
            </a:r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pain</a:t>
            </a:r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d</a:t>
            </a:r>
            <a:r>
              <a:rPr lang="en-US" alt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ecreasing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the quality of life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766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r>
              <a:rPr lang="en" altLang="en-US" sz="36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Diagnosis of hemophilia </a:t>
            </a:r>
            <a:r>
              <a:rPr lang="en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</a:t>
            </a:r>
            <a:r>
              <a:rPr lang="sr-Latn-CS" altLang="en-US" sz="3600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600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6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  <a:defRPr/>
            </a:pP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Anamnesis (gender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personal history, family history - 20% of patients with hemophilia has completely negative family history of bleeding )</a:t>
            </a: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examination </a:t>
            </a: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Laboratory tests:</a:t>
            </a:r>
            <a:endParaRPr lang="sr-Cyrl-CS" altLang="en-US" sz="24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time =N, PT =N</a:t>
            </a:r>
          </a:p>
          <a:p>
            <a:pPr>
              <a:defRPr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aPTT 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is prolonged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↑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F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VIII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decreased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↓</a:t>
            </a:r>
            <a:endParaRPr lang="en-US" altLang="en-US" sz="2400" b="1" dirty="0">
              <a:solidFill>
                <a:srgbClr val="002060"/>
              </a:solidFill>
              <a:latin typeface="Calibri Light" panose="020F0302020204030204" pitchFamily="34" charset="0"/>
              <a:ea typeface="Arial Unicode MS" panose="020B0604020202020204" pitchFamily="34" charset="-128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altLang="en-US" sz="2400" dirty="0" err="1"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Examine</a:t>
            </a:r>
            <a:r>
              <a:rPr lang="en" altLang="en-US" sz="2400" dirty="0"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 </a:t>
            </a:r>
            <a:r>
              <a:rPr lang="en" altLang="en-US" sz="2400" dirty="0" err="1"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existence</a:t>
            </a:r>
            <a:r>
              <a:rPr lang="en" altLang="en-US" sz="2400" dirty="0"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 </a:t>
            </a:r>
            <a:r>
              <a:rPr lang="en" altLang="en-US" sz="2400" dirty="0" err="1"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inhibitors</a:t>
            </a:r>
            <a:r>
              <a:rPr lang="en" altLang="en-US" sz="2400" dirty="0"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 </a:t>
            </a:r>
            <a:r>
              <a:rPr lang="en" altLang="en-US" sz="2400" dirty="0" err="1"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on </a:t>
            </a:r>
            <a:r>
              <a:rPr lang="en" altLang="en-US" sz="2400" dirty="0"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 VIII  (Bethesda </a:t>
            </a:r>
            <a:r>
              <a:rPr lang="en" altLang="en-US" sz="2400" dirty="0" err="1"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method </a:t>
            </a:r>
            <a:r>
              <a:rPr lang="en" altLang="en-US" sz="2400" dirty="0"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and LAC</a:t>
            </a:r>
            <a:r>
              <a:rPr lang="en" altLang="en-US" sz="2400" dirty="0">
                <a:solidFill>
                  <a:schemeClr val="accent3">
                    <a:lumMod val="50000"/>
                  </a:schemeClr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 </a:t>
            </a:r>
            <a:endParaRPr lang="sr-Cyrl-CS" altLang="en-US" sz="2400" dirty="0">
              <a:solidFill>
                <a:schemeClr val="accent3">
                  <a:lumMod val="50000"/>
                </a:schemeClr>
              </a:solidFill>
              <a:latin typeface="Calibri Light" panose="020F0302020204030204" pitchFamily="34" charset="0"/>
              <a:ea typeface="Arial Unicode MS" panose="020B0604020202020204" pitchFamily="34" charset="-128"/>
              <a:cs typeface="Calibri Light" panose="020F0302020204030204" pitchFamily="34" charset="0"/>
            </a:endParaRPr>
          </a:p>
          <a:p>
            <a:pPr>
              <a:defRPr/>
            </a:pP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86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 idx="4294967295"/>
          </p:nvPr>
        </p:nvSpPr>
        <p:spPr>
          <a:xfrm>
            <a:off x="323850" y="676275"/>
            <a:ext cx="8229600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Prenatal diagnosis of hemophilia</a:t>
            </a:r>
            <a:endParaRPr lang="en-US" altLang="en-US" sz="3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0" y="1844675"/>
            <a:ext cx="9144000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endParaRPr lang="sr-Latn-RS" altLang="en-US" sz="1600" dirty="0" smtClean="0"/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sr-Latn-RS" altLang="en-US" sz="1600" dirty="0" smtClean="0"/>
          </a:p>
          <a:p>
            <a:pPr marL="285750" indent="-285750" eaLnBrk="1" hangingPunct="1">
              <a:spcBef>
                <a:spcPct val="0"/>
              </a:spcBef>
              <a:defRPr/>
            </a:pP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Determination of the sex of the child</a:t>
            </a:r>
            <a:endParaRPr lang="sr-Latn-RS" altLang="en-US" sz="2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 eaLnBrk="1" hangingPunct="1">
              <a:spcBef>
                <a:spcPct val="0"/>
              </a:spcBef>
              <a:defRPr/>
            </a:pP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determination of FVIII activity from the umbilical cord in males</a:t>
            </a:r>
            <a:endParaRPr lang="sr-Latn-RS" altLang="en-US" sz="2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endParaRPr lang="en" altLang="en-US" sz="2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 eaLnBrk="1" hangingPunct="1">
              <a:spcBef>
                <a:spcPct val="0"/>
              </a:spcBef>
              <a:defRPr/>
            </a:pP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Modern methods:</a:t>
            </a:r>
          </a:p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en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Gene tests from chorionic villi, amniocentesis (gene identification or mutation recognition)</a:t>
            </a:r>
            <a:endParaRPr lang="sr-Latn-RS" altLang="en-US" sz="2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 eaLnBrk="1" hangingPunct="1">
              <a:spcBef>
                <a:spcPct val="0"/>
              </a:spcBef>
              <a:defRPr/>
            </a:pPr>
            <a:endParaRPr lang="en-US" altLang="en-US" sz="1600" dirty="0" smtClean="0"/>
          </a:p>
          <a:p>
            <a:pPr eaLnBrk="1" hangingPunct="1">
              <a:spcBef>
                <a:spcPct val="0"/>
              </a:spcBef>
              <a:defRPr/>
            </a:pPr>
            <a:endParaRPr lang="sr-Cyrl-CS" altLang="en-US" sz="1600" i="1" dirty="0" smtClean="0">
              <a:solidFill>
                <a:srgbClr val="7F7F7F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40539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Box 1"/>
          <p:cNvSpPr txBox="1">
            <a:spLocks noChangeArrowheads="1"/>
          </p:cNvSpPr>
          <p:nvPr/>
        </p:nvSpPr>
        <p:spPr bwMode="auto">
          <a:xfrm>
            <a:off x="1913686" y="980728"/>
            <a:ext cx="55133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treatment strategy</a:t>
            </a:r>
            <a:endParaRPr lang="en-US" alt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223793" y="2636912"/>
            <a:ext cx="889317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en" sz="2400" dirty="0">
                <a:solidFill>
                  <a:srgbClr val="FF33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 </a:t>
            </a:r>
            <a:r>
              <a:rPr lang="en" sz="2400" dirty="0" smtClean="0">
                <a:solidFill>
                  <a:srgbClr val="FF33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demand</a:t>
            </a:r>
            <a:r>
              <a:rPr lang="en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application of factors in case of </a:t>
            </a:r>
            <a:r>
              <a:rPr lang="en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r>
              <a:rPr lang="sr-Latn-R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-to stop</a:t>
            </a:r>
            <a:r>
              <a:rPr lang="en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bleeding</a:t>
            </a:r>
            <a:endParaRPr lang="sr-Cyrl-RS" sz="2400" i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" sz="2400" dirty="0" smtClean="0">
                <a:solidFill>
                  <a:srgbClr val="FF33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Prophylaxis</a:t>
            </a:r>
            <a:r>
              <a:rPr lang="en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regular </a:t>
            </a:r>
            <a:r>
              <a:rPr lang="en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administration of factors to prevent bleeding</a:t>
            </a:r>
          </a:p>
          <a:p>
            <a:pPr>
              <a:defRPr/>
            </a:pPr>
            <a:endParaRPr lang="sr-Cyrl-R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endParaRPr 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42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>
          <a:xfrm>
            <a:off x="6350" y="315913"/>
            <a:ext cx="8229600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Treatment of hemophilia 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</a:t>
            </a:r>
            <a:r>
              <a:rPr lang="sr-Cyrl-C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Cyrl-C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>
          <a:xfrm>
            <a:off x="428625" y="1428750"/>
            <a:ext cx="8472488" cy="4929188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200" b="1" dirty="0" smtClean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>Treatment </a:t>
            </a:r>
            <a:r>
              <a:rPr lang="en" altLang="en-US" sz="2200" b="1" dirty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>of bleeding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> FVIII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>concentrate: </a:t>
            </a:r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>human , recombinant </a:t>
            </a:r>
            <a:endParaRPr lang="sr-Latn-RS" altLang="en-US" sz="2200" dirty="0" smtClean="0">
              <a:solidFill>
                <a:srgbClr val="002060"/>
              </a:solidFill>
              <a:latin typeface="Calibri Light" pitchFamily="34" charset="0"/>
              <a:ea typeface="Arial Unicode MS" pitchFamily="34" charset="-128"/>
              <a:cs typeface="Calibri Light" pitchFamily="34" charset="0"/>
            </a:endParaRPr>
          </a:p>
          <a:p>
            <a:r>
              <a:rPr lang="sr-Latn-CS" altLang="en-US" sz="2200" dirty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/>
            </a:r>
            <a:br>
              <a:rPr lang="sr-Latn-CS" altLang="en-US" sz="2200" dirty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</a:br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>Therapeutic dose of FVIII= </a:t>
            </a:r>
            <a:r>
              <a:rPr 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Weight </a:t>
            </a: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(kg) x Desired factor VIII level</a:t>
            </a:r>
            <a:r>
              <a:rPr lang="sr-Latn-R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(% normal or IU/</a:t>
            </a:r>
            <a:r>
              <a:rPr 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dL</a:t>
            </a: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x 0.5</a:t>
            </a:r>
            <a:b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sr-Latn-R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200" dirty="0" smtClean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> </a:t>
            </a:r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>The maintenance dose of FVIII is 50% of the initial dose .</a:t>
            </a:r>
            <a:endParaRPr lang="sr-Cyrl-CS" altLang="en-US" sz="2200" dirty="0">
              <a:solidFill>
                <a:srgbClr val="002060"/>
              </a:solidFill>
              <a:latin typeface="Calibri Light" pitchFamily="34" charset="0"/>
              <a:ea typeface="Arial Unicode MS" pitchFamily="34" charset="-128"/>
              <a:cs typeface="Calibri Light" pitchFamily="34" charset="0"/>
            </a:endParaRPr>
          </a:p>
          <a:p>
            <a:r>
              <a:rPr lang="en-US" altLang="en-US" sz="2200" dirty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>The calculated initial dose is applied for 8-12 hours until the bleeding stops, </a:t>
            </a:r>
            <a:endParaRPr lang="sr-Latn-RS" altLang="en-US" sz="2200" dirty="0" smtClean="0">
              <a:solidFill>
                <a:srgbClr val="002060"/>
              </a:solidFill>
              <a:latin typeface="Calibri Light" pitchFamily="34" charset="0"/>
              <a:ea typeface="Arial Unicode MS" pitchFamily="34" charset="-128"/>
              <a:cs typeface="Calibri Light" pitchFamily="34" charset="0"/>
            </a:endParaRPr>
          </a:p>
          <a:p>
            <a:r>
              <a:rPr lang="en-US" altLang="en-US" sz="2200" dirty="0" smtClean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>and </a:t>
            </a:r>
            <a:r>
              <a:rPr lang="en-US" altLang="en-US" sz="2200" dirty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>then it is continued with the maintenance dose, usually for the next 7-14 days. The length of treatment depends on the severity and location of the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itchFamily="34" charset="0"/>
                <a:ea typeface="Arial Unicode MS" pitchFamily="34" charset="-128"/>
                <a:cs typeface="Calibri Light" pitchFamily="34" charset="0"/>
              </a:rPr>
              <a:t>bleeding.</a:t>
            </a:r>
            <a:endParaRPr lang="en-US" altLang="en-US" sz="2200" dirty="0">
              <a:solidFill>
                <a:srgbClr val="002060"/>
              </a:solidFill>
              <a:latin typeface="Calibri Light" pitchFamily="34" charset="0"/>
              <a:ea typeface="Arial Unicode MS" pitchFamily="34" charset="-128"/>
              <a:cs typeface="Calibri Light" pitchFamily="34" charset="0"/>
            </a:endParaRPr>
          </a:p>
          <a:p>
            <a:endParaRPr lang="sr-Cyrl-CS" altLang="en-US" sz="2000" dirty="0">
              <a:solidFill>
                <a:srgbClr val="002060"/>
              </a:solidFill>
              <a:latin typeface="Calibri Light" pitchFamily="34" charset="0"/>
              <a:ea typeface="Arial Unicode MS" pitchFamily="34" charset="-128"/>
              <a:cs typeface="Calibri Light" pitchFamily="34" charset="0"/>
            </a:endParaRPr>
          </a:p>
          <a:p>
            <a:endParaRPr lang="en-US" altLang="en-US" dirty="0">
              <a:solidFill>
                <a:srgbClr val="002060"/>
              </a:solidFill>
              <a:latin typeface="Calibri Light" pitchFamily="34" charset="0"/>
              <a:ea typeface="Arial Unicode MS" pitchFamily="34" charset="-128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77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680717"/>
            <a:ext cx="878497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Usual Adult Dose for Hemophilia A</a:t>
            </a:r>
          </a:p>
          <a:p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Dose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(IU) = Weight (kg) x Desired factor VIII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level</a:t>
            </a:r>
            <a:r>
              <a:rPr lang="sr-Latn-R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(%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normal or IU/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dL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x 0.5</a:t>
            </a:r>
            <a:b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sr-Latn-R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Control </a:t>
            </a:r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Bleeding Episodes: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dirty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Minor bleeding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(early 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hemarthrosis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minor muscle or oral bleeds): 10 to 20 IU/kg intravenously until bleeding is resolved; repeat for evidence of further bleeding</a:t>
            </a:r>
            <a:b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VIII level required = 20 to 40% of normal</a:t>
            </a:r>
          </a:p>
          <a:p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dirty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Moderate bleeding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(hemorrhage into muscles/oral cavity, 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hemarthrosis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known trauma): 15 to 30 IU/kg intravenously every 12 to 24 hours until bleeding is resolved.</a:t>
            </a:r>
            <a:b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 VIII level required = 30 to 60% of normal</a:t>
            </a:r>
          </a:p>
          <a:p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dirty="0">
                <a:solidFill>
                  <a:srgbClr val="3399F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Major bleeding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(gastrointestinal, intracranial, intraabdominal, intrathoracic, central nervous system, retropharyngeal, retroperitoneal, or iliopsoas sheath bleeds, fractures, head trauma):</a:t>
            </a:r>
            <a:b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Initial dose: 40 to 50 IU/kg intravenously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Repeat dose: 20 to 25 IU/kg intravenously every 8 to 12 hours until bleeding is resolved.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 VIII level required = 80 to 100% of normal</a:t>
            </a:r>
          </a:p>
          <a:p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Surgery: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Minor surgery (including tooth extraction): 15 to 30 IU/kg intravenously every 12 to 24 hours until bleeding is resolved.</a:t>
            </a:r>
            <a:b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 VIII level required = 30 to 60% of normal</a:t>
            </a:r>
            <a:endParaRPr lang="en-US" b="0" i="0" dirty="0">
              <a:solidFill>
                <a:srgbClr val="00206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51720" y="29303"/>
            <a:ext cx="5133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Treatment of hemophilia A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24401929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Treatment of hemophilia A</a:t>
            </a: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5141168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" altLang="en-US" sz="22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Auxiliary </a:t>
            </a:r>
            <a:r>
              <a:rPr lang="en" altLang="en-US" sz="2200" b="1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drugs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 </a:t>
            </a:r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antifibrinolytics (0.5gx4/d), fibrin glue (local application), cryoprecipitate, ZSP.</a:t>
            </a:r>
          </a:p>
          <a:p>
            <a:pPr>
              <a:buFont typeface="Wingdings" pitchFamily="2" charset="2"/>
              <a:buChar char="ü"/>
            </a:pPr>
            <a:r>
              <a:rPr lang="en" altLang="en-US" sz="2200" b="1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Complications</a:t>
            </a:r>
          </a:p>
          <a:p>
            <a:pPr marL="0" indent="0">
              <a:buNone/>
            </a:pP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sr-Cyrl-CS" altLang="en-US" sz="2200" b="1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transmissible diseases: HbsAg, HCV, HIV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active or persistent hepatitis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liver cirrhosis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inhibitor ( At in the IgG class that neutralizes FVIII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)</a:t>
            </a:r>
            <a:endParaRPr lang="sr-Latn-RS" altLang="en-US" sz="22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sr-Latn-RS" altLang="en-US" sz="2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Only since 1985. is mandatory virus inactivation in plasma products, cryoprecipitate, FVIII concentrate</a:t>
            </a:r>
            <a:endParaRPr lang="sr-Latn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US" altLang="en-US" sz="2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sr-Latn-CS" altLang="en-US" sz="2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en-US" altLang="en-US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75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 idx="4294967295"/>
          </p:nvPr>
        </p:nvSpPr>
        <p:spPr>
          <a:xfrm>
            <a:off x="0" y="571500"/>
            <a:ext cx="8229600" cy="1143000"/>
          </a:xfrm>
        </p:spPr>
        <p:txBody>
          <a:bodyPr/>
          <a:lstStyle/>
          <a:p>
            <a:r>
              <a:rPr lang="en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Hemophilia A</a:t>
            </a:r>
            <a:r>
              <a:rPr lang="sr-Latn-CS" altLang="en-US" sz="3600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600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6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pic>
        <p:nvPicPr>
          <p:cNvPr id="31747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932608" y="1916832"/>
            <a:ext cx="2933700" cy="4525962"/>
          </a:xfrm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285750" y="2214563"/>
            <a:ext cx="5643563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22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Do not give to a person with hemophilia:</a:t>
            </a:r>
          </a:p>
          <a:p>
            <a:pPr eaLnBrk="1" hangingPunct="1">
              <a:buFontTx/>
              <a:buChar char="•"/>
            </a:pPr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Acetyl salicylic acid </a:t>
            </a:r>
          </a:p>
          <a:p>
            <a:pPr eaLnBrk="1" hangingPunct="1">
              <a:buFontTx/>
              <a:buChar char="•"/>
            </a:pPr>
            <a:r>
              <a:rPr lang="en-US" altLang="en-US" sz="2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non-steroidal anti-inflammatory drugs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( </a:t>
            </a:r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COX 1)</a:t>
            </a:r>
          </a:p>
          <a:p>
            <a:pPr eaLnBrk="1" hangingPunct="1">
              <a:buFontTx/>
              <a:buChar char="•"/>
            </a:pPr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im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Injections</a:t>
            </a:r>
            <a:endParaRPr lang="sr-Latn-RS" altLang="en-US" sz="22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eaLnBrk="1" hangingPunct="1">
              <a:buFontTx/>
              <a:buChar char="•"/>
            </a:pPr>
            <a:endParaRPr lang="en" altLang="en-US" sz="2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eaLnBrk="1" hangingPunct="1"/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Analgesia: 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with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paracetamol</a:t>
            </a:r>
            <a:r>
              <a:rPr lang="sr-Latn-RS" altLang="en-US" sz="2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or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opioid 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analge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ics</a:t>
            </a:r>
            <a:endParaRPr lang="en-US" altLang="en-US" sz="2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16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1115616" y="332656"/>
            <a:ext cx="645420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sr-Latn-R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presentation </a:t>
            </a:r>
          </a:p>
          <a:p>
            <a:pPr algn="ctr" eaLnBrk="1" hangingPunct="1"/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(the most common forms </a:t>
            </a:r>
            <a:r>
              <a:rPr lang="sr-Latn-R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313" y="2786063"/>
            <a:ext cx="3357562" cy="30718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Hereditary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lack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factors (hemophilia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A, B)</a:t>
            </a: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Patients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 the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anticoagulant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2000250"/>
            <a:ext cx="4357688" cy="3857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tissues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joints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certain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after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injuries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Hemarthrosis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</a:t>
            </a: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hematomas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Retroperitoneally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857625" y="4000500"/>
            <a:ext cx="642938" cy="48418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310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>
          <a:xfrm>
            <a:off x="344116" y="620688"/>
            <a:ext cx="8229600" cy="868362"/>
          </a:xfrm>
        </p:spPr>
        <p:txBody>
          <a:bodyPr/>
          <a:lstStyle/>
          <a:p>
            <a:r>
              <a:rPr lang="en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Treatment of hemophilia A</a:t>
            </a:r>
            <a:r>
              <a:rPr lang="sr-Latn-CS" altLang="en-US" sz="3600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600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6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4294967295"/>
          </p:nvPr>
        </p:nvSpPr>
        <p:spPr>
          <a:xfrm>
            <a:off x="362879" y="1772816"/>
            <a:ext cx="8229600" cy="4662264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sr-Latn-RS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Novel</a:t>
            </a: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treatment program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>
              <a:defRPr/>
            </a:pPr>
            <a:r>
              <a:rPr lang="en" altLang="en-US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Prophylaxis -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regular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application of factors to prevent bleeding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Primary: regular administration of FVIII that starts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after the first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bleedings</a:t>
            </a: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Secondary: every other regular administration of FVIII </a:t>
            </a:r>
          </a:p>
          <a:p>
            <a:pPr>
              <a:defRPr/>
            </a:pP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Controlled home </a:t>
            </a: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application a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factors by the patient or a person from his environment outside the healthcare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institution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goal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to apply the drug as early as possible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prevent damage to the joints</a:t>
            </a:r>
          </a:p>
          <a:p>
            <a:pPr>
              <a:defRPr/>
            </a:pPr>
            <a:r>
              <a:rPr lang="sr-Latn-RS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Hemopillia p</a:t>
            </a: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atient </a:t>
            </a:r>
            <a:r>
              <a:rPr lang="sr-Latn-R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carried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out in specialized centers on a multidisciplinary basis: hematologist,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dentist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orthopedist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infectious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specialist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....etc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  <a:defRPr/>
            </a:pP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40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Box 1"/>
          <p:cNvSpPr txBox="1">
            <a:spLocks noChangeArrowheads="1"/>
          </p:cNvSpPr>
          <p:nvPr/>
        </p:nvSpPr>
        <p:spPr bwMode="auto">
          <a:xfrm>
            <a:off x="73593" y="620688"/>
            <a:ext cx="889089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Treatment of hemophilia </a:t>
            </a:r>
            <a:r>
              <a:rPr lang="en" altLang="en-US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A: </a:t>
            </a: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new therapeutic options</a:t>
            </a:r>
            <a:r>
              <a:rPr lang="en" altLang="en-US" sz="1800" dirty="0"/>
              <a:t> </a:t>
            </a:r>
            <a:endParaRPr lang="en-US" alt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988840"/>
            <a:ext cx="864096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en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Products with extended half-life of recombinant FVIII </a:t>
            </a:r>
            <a:r>
              <a:rPr lang="en" sz="24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(Extended </a:t>
            </a:r>
            <a:r>
              <a:rPr lang="en" sz="24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half </a:t>
            </a:r>
            <a:r>
              <a:rPr lang="en" sz="24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life)</a:t>
            </a:r>
            <a:endParaRPr lang="en" sz="2400" i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en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Products that are not factor replacement therapy </a:t>
            </a:r>
            <a:r>
              <a:rPr lang="en" sz="24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(Non-factor </a:t>
            </a:r>
            <a:r>
              <a:rPr lang="en" sz="24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replacement </a:t>
            </a:r>
            <a:r>
              <a:rPr lang="en" sz="24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Enhancing coagulation: Emicizumab </a:t>
            </a:r>
            <a:endParaRPr lang="sr-Latn-RS" sz="24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Inhibition </a:t>
            </a:r>
            <a:r>
              <a:rPr lang="en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anticoagulant pathways</a:t>
            </a:r>
            <a:endParaRPr lang="sr-Cyrl-R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 </a:t>
            </a:r>
            <a:r>
              <a:rPr lang="en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Gene Therapy </a:t>
            </a:r>
            <a:r>
              <a:rPr lang="en" sz="2400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(Gene </a:t>
            </a:r>
            <a:r>
              <a:rPr lang="en" sz="24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Therapy)</a:t>
            </a:r>
            <a:endParaRPr lang="en-US" sz="2400" i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endParaRPr 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5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4588571"/>
            <a:ext cx="8569325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Emicizumab </a:t>
            </a:r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</a:t>
            </a:r>
            <a:r>
              <a:rPr lang="en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Hemlibra </a:t>
            </a:r>
            <a:r>
              <a:rPr lang="en" baseline="30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® </a:t>
            </a:r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sr-Cyrl-R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Recombinant, humanized, bispecific monoclonal antibody,</a:t>
            </a:r>
          </a:p>
          <a:p>
            <a:pPr>
              <a:defRPr/>
            </a:pPr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restores the function of the missing FVIII </a:t>
            </a:r>
            <a:r>
              <a:rPr lang="en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</a:t>
            </a:r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bringing FIX and </a:t>
            </a:r>
            <a:r>
              <a:rPr lang="en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FX )</a:t>
            </a:r>
          </a:p>
          <a:p>
            <a:pPr>
              <a:defRPr/>
            </a:pPr>
            <a:r>
              <a:rPr lang="en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Indication: prophylaxis in patients with severe hemophilia A and inhibitors</a:t>
            </a:r>
            <a:endParaRPr lang="sr-Cyrl-RS" dirty="0">
              <a:solidFill>
                <a:srgbClr val="33CC33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endParaRPr lang="sr-Cyrl-R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RFZO drug list from February 2022 </a:t>
            </a:r>
            <a:r>
              <a:rPr lang="en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year</a:t>
            </a:r>
            <a:endParaRPr lang="sr-Cyrl-R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813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98417"/>
            <a:ext cx="5492750" cy="278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9061" y="498762"/>
            <a:ext cx="837626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Treatment of hemophilia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</a:t>
            </a:r>
            <a:r>
              <a:rPr lang="en" alt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monoclonal antibody​​</a:t>
            </a:r>
            <a:endParaRPr 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17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11188" y="404813"/>
            <a:ext cx="822960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endParaRPr lang="sr-Cyrl-CS" altLang="en-US" sz="320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533400" y="1143000"/>
            <a:ext cx="86106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Monotype Sorts"/>
              <a:buBlip>
                <a:blip r:embed="rId2"/>
              </a:buBlip>
              <a:defRPr/>
            </a:pPr>
            <a:endParaRPr lang="sr-Latn-CS" altLang="en-US" sz="2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B is an inherited disorder caused by </a:t>
            </a:r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deficiancy 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 IX .</a:t>
            </a: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None/>
              <a:defRPr/>
            </a:pPr>
            <a:endParaRPr lang="sr-Cyrl-C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B - occurs in 1:100,000 newborns, and is characterized by a lifelong tendency to bleed.</a:t>
            </a: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endParaRPr lang="sr-Cyrl-C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is inherited recessively, in the same way as hemophilia A.</a:t>
            </a: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endParaRPr lang="sr-Cyrl-C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gene responsible for F IX is located on the second arm of the X chromosome.</a:t>
            </a: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endParaRPr lang="sr-Cyrl-C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Female carriers have more often reduced F IX and more pronounced symptomatology than hemophilia A carriers</a:t>
            </a: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endParaRPr lang="sr-Cyrl-C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Clinically, hemophilia B cannot be distinguished from hemophilia A except that the bleeding is milder.</a:t>
            </a:r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2924175" y="571500"/>
            <a:ext cx="28590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" altLang="en-US" sz="36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Hemophilia B</a:t>
            </a:r>
            <a:endParaRPr lang="sr-Cyrl-CS" altLang="en-US" sz="360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62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00050" y="-300038"/>
            <a:ext cx="8229600" cy="125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" altLang="en-US" sz="32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Hemophilia B</a:t>
            </a:r>
            <a:endParaRPr lang="sr-Cyrl-CS" altLang="en-US" sz="320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graphicFrame>
        <p:nvGraphicFramePr>
          <p:cNvPr id="35843" name="Group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971550" y="1484313"/>
          <a:ext cx="7283450" cy="3143251"/>
        </p:xfrm>
        <a:graphic>
          <a:graphicData uri="http://schemas.openxmlformats.org/drawingml/2006/table">
            <a:tbl>
              <a:tblPr/>
              <a:tblGrid>
                <a:gridCol w="1357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130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2131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92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 IX</a:t>
                      </a:r>
                      <a:endParaRPr kumimoji="0" lang="en-GB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Hemophilia B</a:t>
                      </a:r>
                      <a:endParaRPr kumimoji="0" lang="sr-Cyrl-C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Bleeding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51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under 1%</a:t>
                      </a:r>
                      <a:endParaRPr kumimoji="0" lang="en-GB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sr-Latn-RS" sz="1800" b="0" i="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800" b="0" i="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evere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en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Spontaneous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064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1-5%</a:t>
                      </a:r>
                      <a:endParaRPr kumimoji="0" lang="en-GB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</a:t>
                      </a:r>
                      <a:r>
                        <a:rPr kumimoji="0" lang="sr-Latn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oderate</a:t>
                      </a:r>
                      <a:endParaRPr kumimoji="0" lang="en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During exertion and minor trauma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79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above 5%</a:t>
                      </a:r>
                      <a:endParaRPr kumimoji="0" lang="en-GB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</a:t>
                      </a:r>
                      <a:r>
                        <a:rPr kumimoji="0" lang="e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ild</a:t>
                      </a:r>
                      <a:endParaRPr kumimoji="0" lang="en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During traumas and operations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5865" name="TextBox 3"/>
          <p:cNvSpPr txBox="1">
            <a:spLocks noChangeArrowheads="1"/>
          </p:cNvSpPr>
          <p:nvPr/>
        </p:nvSpPr>
        <p:spPr bwMode="auto">
          <a:xfrm>
            <a:off x="971550" y="4841875"/>
            <a:ext cx="70723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Heterogeneous disease caused by:</a:t>
            </a:r>
            <a:endParaRPr lang="sr-Latn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Quantitative disorder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Qualitative disorder: activation disorder </a:t>
            </a:r>
            <a:r>
              <a:rPr lang="en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F IX (Chaper Hill) , interaction disorder with activated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FVIII (Alabama), disorder of the catalytic part (Lake Elsinore)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90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>
          <a:xfrm>
            <a:off x="500063" y="428625"/>
            <a:ext cx="8229600" cy="714375"/>
          </a:xfrm>
        </p:spPr>
        <p:txBody>
          <a:bodyPr/>
          <a:lstStyle/>
          <a:p>
            <a:r>
              <a:rPr lang="en" altLang="en-US" sz="36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Hemophilia B</a:t>
            </a:r>
            <a:r>
              <a:rPr lang="sr-Cyrl-CS" altLang="en-US" sz="36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Cyrl-CS" altLang="en-US" sz="36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60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4294967295"/>
          </p:nvPr>
        </p:nvSpPr>
        <p:spPr>
          <a:xfrm>
            <a:off x="428625" y="571500"/>
            <a:ext cx="8229600" cy="60007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Diagnostics: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Anamnesis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examination </a:t>
            </a: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Laboratory tests:</a:t>
            </a:r>
            <a:endParaRPr lang="sr-Cyrl-CS" alt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time =N, PT =N (in some rare types prolonged depending on the type of thromboplastin reagent)</a:t>
            </a:r>
          </a:p>
          <a:p>
            <a:pPr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aPTT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↑ </a:t>
            </a:r>
            <a:r>
              <a:rPr lang="en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 IX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↓</a:t>
            </a: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ea typeface="Arial Unicode MS" pitchFamily="34" charset="-128"/>
              <a:cs typeface="Calibri Light" panose="020F0302020204030204" pitchFamily="34" charset="0"/>
            </a:endParaRPr>
          </a:p>
          <a:p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Therapy:</a:t>
            </a:r>
            <a:r>
              <a:rPr lang="e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FIX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concentrate: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human </a:t>
            </a:r>
            <a:r>
              <a:rPr lang="en" altLang="en-US" sz="2000" dirty="0">
                <a:solidFill>
                  <a:srgbClr val="7030A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,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recombinant 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Dose of human FIX: TT in Kg x desired therapeutic level of FIX in % </a:t>
            </a:r>
          </a:p>
          <a:p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Half life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FIX is 18-24h . Repeat the dose every 24 hours until the bleeding stops.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The maintenance dose is 50% of the initial dose and is repeated every 24 hours until complete recovery</a:t>
            </a:r>
            <a:endParaRPr lang="sr-Latn-RS" altLang="en-US" sz="2000" dirty="0">
              <a:solidFill>
                <a:srgbClr val="002060"/>
              </a:solidFill>
              <a:latin typeface="Calibri Light" panose="020F0302020204030204" pitchFamily="34" charset="0"/>
              <a:ea typeface="Arial Unicode MS" panose="020B0604020202020204" pitchFamily="34" charset="-128"/>
              <a:cs typeface="Calibri Light" panose="020F0302020204030204" pitchFamily="34" charset="0"/>
            </a:endParaRPr>
          </a:p>
          <a:p>
            <a:pPr>
              <a:spcBef>
                <a:spcPct val="30000"/>
              </a:spcBef>
              <a:buClr>
                <a:srgbClr val="F4B643"/>
              </a:buClr>
              <a:buSzPct val="165000"/>
              <a:defRPr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Auxiliary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drugs: antifibrinolytics (0.5 g x4), fibrin glue (local application), cryoprecipitate and SZP</a:t>
            </a:r>
            <a:endParaRPr lang="sr-Cyrl-CS" alt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Bef>
                <a:spcPct val="30000"/>
              </a:spcBef>
              <a:buClr>
                <a:srgbClr val="F4B643"/>
              </a:buClr>
              <a:buSzPct val="165000"/>
              <a:buFontTx/>
              <a:buNone/>
              <a:defRPr/>
            </a:pPr>
            <a:r>
              <a:rPr lang="e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Complications:</a:t>
            </a:r>
          </a:p>
          <a:p>
            <a:pPr>
              <a:spcBef>
                <a:spcPct val="30000"/>
              </a:spcBef>
              <a:buClr>
                <a:srgbClr val="F4B643"/>
              </a:buClr>
              <a:buSzPct val="165000"/>
              <a:defRPr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exactly the same as in hemophilia A</a:t>
            </a:r>
          </a:p>
          <a:p>
            <a:pPr>
              <a:buFontTx/>
              <a:buNone/>
              <a:defRPr/>
            </a:pPr>
            <a:endParaRPr lang="en-US" altLang="en-US" sz="24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50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3608" y="123478"/>
            <a:ext cx="6899275" cy="857250"/>
          </a:xfrm>
        </p:spPr>
        <p:txBody>
          <a:bodyPr/>
          <a:lstStyle/>
          <a:p>
            <a:r>
              <a:rPr lang="en" altLang="en-US" sz="2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Hemophilia C ( Sy Rosenthal)</a:t>
            </a:r>
            <a:endParaRPr lang="en-US" altLang="en-US" sz="2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90009" y="1268760"/>
            <a:ext cx="8858250" cy="538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C is an FXI deficiency </a:t>
            </a:r>
            <a:endParaRPr lang="sr-Latn-RS" altLang="en-U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is inherited in an autosomal recessive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pattern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both men and women are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affected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Clinically </a:t>
            </a:r>
            <a:r>
              <a:rPr lang="en" altLang="en-US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manifestation</a:t>
            </a:r>
            <a:endParaRPr lang="en-US" altLang="en-US" sz="20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Mucocutaneous bleeding ,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menorrhagia,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more abundant and prolonged bleeding after injuries and ongoing surgical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intervention</a:t>
            </a:r>
            <a:endParaRPr lang="sr-Latn-RS" altLang="en-U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severity of the clinical picture does not correlate with the activity of factor XI </a:t>
            </a:r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 =N, PT =N</a:t>
            </a:r>
          </a:p>
          <a:p>
            <a:pPr marL="342900" indent="-342900" eaLnBrk="1" hangingPunct="1">
              <a:buFont typeface="Arial" panose="020B0604020202020204" pitchFamily="34" charset="0"/>
              <a:buNone/>
              <a:defRPr/>
            </a:pP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aPTT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↑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FXI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↓</a:t>
            </a:r>
            <a:endParaRPr lang="sr-Latn-RS" altLang="en-U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ea typeface="Arial Unicode MS" pitchFamily="34" charset="-128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None/>
              <a:defRPr/>
            </a:pPr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ea typeface="Arial Unicode MS" pitchFamily="34" charset="-128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Therapy </a:t>
            </a:r>
            <a:r>
              <a:rPr lang="en" altLang="en-US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: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two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FXI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concentrates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(limited use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" sz="2000" dirty="0">
                <a:solidFill>
                  <a:srgbClr val="FF33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RS" sz="2000" dirty="0" smtClean="0">
              <a:solidFill>
                <a:srgbClr val="FF33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" sz="20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Hemoleven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half-life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about 2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days)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Fresh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frozen plasma ( for 24 hours )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antifibrinolytics ,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DDAVP</a:t>
            </a:r>
            <a:endParaRPr lang="sr-Latn-C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None/>
              <a:defRPr/>
            </a:pPr>
            <a:endParaRPr lang="sr-Latn-R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ea typeface="Arial Unicode MS" pitchFamily="34" charset="-128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None/>
              <a:defRPr/>
            </a:pP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ea typeface="Arial Unicode MS" pitchFamily="34" charset="-128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sr-Latn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sr-Latn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sr-Latn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en-US" altLang="en-US" sz="24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85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>
          <a:xfrm>
            <a:off x="214313" y="0"/>
            <a:ext cx="8358187" cy="1000125"/>
          </a:xfrm>
        </p:spPr>
        <p:txBody>
          <a:bodyPr/>
          <a:lstStyle/>
          <a:p>
            <a:r>
              <a:rPr lang="en-US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-US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-US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Rare bleeding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disorders-RBD</a:t>
            </a:r>
            <a:r>
              <a:rPr lang="en-U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2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4294967295"/>
          </p:nvPr>
        </p:nvSpPr>
        <p:spPr>
          <a:xfrm>
            <a:off x="357188" y="1500188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FII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sr-Latn-R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deficiency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FVII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deficiency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FX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deficiency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FV</a:t>
            </a:r>
            <a:r>
              <a:rPr lang="sr-Latn-R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deficiency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XIII</a:t>
            </a:r>
            <a:r>
              <a:rPr lang="sr-Latn-R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deficiency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FV+FVIII</a:t>
            </a:r>
            <a:r>
              <a:rPr lang="sr-Latn-R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deficiency</a:t>
            </a:r>
            <a:endParaRPr lang="en" altLang="en-US" sz="24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endParaRPr lang="en-US" altLang="en-US" sz="24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r>
              <a:rPr lang="en" altLang="en-US" sz="24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Prevalence </a:t>
            </a: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– 1 </a:t>
            </a:r>
            <a:r>
              <a:rPr lang="en" altLang="en-US" sz="24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 </a:t>
            </a: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500,000 </a:t>
            </a:r>
            <a:r>
              <a:rPr lang="en" altLang="en-US" sz="24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to </a:t>
            </a: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1 </a:t>
            </a:r>
            <a:r>
              <a:rPr lang="en" altLang="en-US" sz="24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 </a:t>
            </a: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1,000,000 ( </a:t>
            </a: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  <a:sym typeface="Symbol" pitchFamily="18" charset="2"/>
              </a:rPr>
              <a:t> </a:t>
            </a: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0.0002%)</a:t>
            </a:r>
          </a:p>
          <a:p>
            <a:pPr eaLnBrk="1" hangingPunct="1"/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Iranian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register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(RIBD) 0.3 – 6.6%</a:t>
            </a:r>
          </a:p>
          <a:p>
            <a:pPr eaLnBrk="1" hangingPunct="1"/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Italian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register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(AICE) 0.2 – 1.3%</a:t>
            </a:r>
          </a:p>
          <a:p>
            <a:pPr eaLnBrk="1" hangingPunct="1"/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UK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Registry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UK (HCDO)0.02 – 3.3%</a:t>
            </a:r>
          </a:p>
          <a:p>
            <a:endParaRPr lang="en-US" altLang="en-US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64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4438" y="714375"/>
            <a:ext cx="7696200" cy="731838"/>
          </a:xfrm>
        </p:spPr>
        <p:txBody>
          <a:bodyPr lIns="90000" tIns="46800" rIns="90000" bIns="46800"/>
          <a:lstStyle/>
          <a:p>
            <a:pPr defTabSz="449263" eaLnBrk="1" hangingPunct="1">
              <a:buFont typeface="Tahom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altLang="en-US" sz="280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en-US" altLang="en-US" sz="2800">
                <a:solidFill>
                  <a:srgbClr val="000000"/>
                </a:solidFill>
                <a:latin typeface="Verdana" pitchFamily="34" charset="0"/>
              </a:rPr>
              <a:t/>
            </a:r>
            <a:br>
              <a:rPr lang="en-US" altLang="en-US" sz="2800">
                <a:solidFill>
                  <a:srgbClr val="000000"/>
                </a:solidFill>
                <a:latin typeface="Verdana" pitchFamily="34" charset="0"/>
              </a:rPr>
            </a:br>
            <a:r>
              <a:rPr lang="en" altLang="en-US" sz="28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Clinical manifestations</a:t>
            </a:r>
            <a:endParaRPr lang="en-GB" altLang="en-US" sz="280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1219200"/>
            <a:ext cx="914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grpSp>
        <p:nvGrpSpPr>
          <p:cNvPr id="38916" name="Group 4"/>
          <p:cNvGrpSpPr>
            <a:grpSpLocks/>
          </p:cNvGrpSpPr>
          <p:nvPr/>
        </p:nvGrpSpPr>
        <p:grpSpPr bwMode="auto">
          <a:xfrm>
            <a:off x="285750" y="1571625"/>
            <a:ext cx="8588375" cy="4972050"/>
            <a:chOff x="0" y="0"/>
            <a:chExt cx="5410" cy="3132"/>
          </a:xfrm>
        </p:grpSpPr>
        <p:sp>
          <p:nvSpPr>
            <p:cNvPr id="38918" name="Text Box 5"/>
            <p:cNvSpPr txBox="1">
              <a:spLocks noChangeArrowheads="1"/>
            </p:cNvSpPr>
            <p:nvPr/>
          </p:nvSpPr>
          <p:spPr bwMode="auto">
            <a:xfrm>
              <a:off x="10" y="0"/>
              <a:ext cx="36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chemeClr val="bg1"/>
                  </a:solidFill>
                  <a:latin typeface="Helvetica" pitchFamily="34" charset="0"/>
                </a:rPr>
                <a:t>FVIII</a:t>
              </a:r>
            </a:p>
          </p:txBody>
        </p:sp>
        <p:sp>
          <p:nvSpPr>
            <p:cNvPr id="38919" name="Text Box 6"/>
            <p:cNvSpPr txBox="1">
              <a:spLocks noChangeArrowheads="1"/>
            </p:cNvSpPr>
            <p:nvPr/>
          </p:nvSpPr>
          <p:spPr bwMode="auto">
            <a:xfrm>
              <a:off x="1601" y="0"/>
              <a:ext cx="734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Fibrinogen</a:t>
              </a:r>
            </a:p>
          </p:txBody>
        </p:sp>
        <p:sp>
          <p:nvSpPr>
            <p:cNvPr id="38920" name="Text Box 7"/>
            <p:cNvSpPr txBox="1">
              <a:spLocks noChangeArrowheads="1"/>
            </p:cNvSpPr>
            <p:nvPr/>
          </p:nvSpPr>
          <p:spPr bwMode="auto">
            <a:xfrm>
              <a:off x="2346" y="1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FII</a:t>
              </a:r>
            </a:p>
          </p:txBody>
        </p:sp>
        <p:sp>
          <p:nvSpPr>
            <p:cNvPr id="38921" name="Text Box 8"/>
            <p:cNvSpPr txBox="1">
              <a:spLocks noChangeArrowheads="1"/>
            </p:cNvSpPr>
            <p:nvPr/>
          </p:nvSpPr>
          <p:spPr bwMode="auto">
            <a:xfrm>
              <a:off x="2798" y="1"/>
              <a:ext cx="269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FV</a:t>
              </a:r>
            </a:p>
          </p:txBody>
        </p:sp>
        <p:sp>
          <p:nvSpPr>
            <p:cNvPr id="38922" name="Text Box 9"/>
            <p:cNvSpPr txBox="1">
              <a:spLocks noChangeArrowheads="1"/>
            </p:cNvSpPr>
            <p:nvPr/>
          </p:nvSpPr>
          <p:spPr bwMode="auto">
            <a:xfrm>
              <a:off x="3186" y="1"/>
              <a:ext cx="33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FVII</a:t>
              </a:r>
            </a:p>
          </p:txBody>
        </p:sp>
        <p:sp>
          <p:nvSpPr>
            <p:cNvPr id="38923" name="Text Box 10"/>
            <p:cNvSpPr txBox="1">
              <a:spLocks noChangeArrowheads="1"/>
            </p:cNvSpPr>
            <p:nvPr/>
          </p:nvSpPr>
          <p:spPr bwMode="auto">
            <a:xfrm>
              <a:off x="3554" y="1"/>
              <a:ext cx="591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FV+FVIII</a:t>
              </a:r>
            </a:p>
          </p:txBody>
        </p:sp>
        <p:sp>
          <p:nvSpPr>
            <p:cNvPr id="38924" name="Text Box 11"/>
            <p:cNvSpPr txBox="1">
              <a:spLocks noChangeArrowheads="1"/>
            </p:cNvSpPr>
            <p:nvPr/>
          </p:nvSpPr>
          <p:spPr bwMode="auto">
            <a:xfrm>
              <a:off x="4181" y="1"/>
              <a:ext cx="2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FX</a:t>
              </a:r>
            </a:p>
          </p:txBody>
        </p:sp>
        <p:sp>
          <p:nvSpPr>
            <p:cNvPr id="38925" name="Text Box 12"/>
            <p:cNvSpPr txBox="1">
              <a:spLocks noChangeArrowheads="1"/>
            </p:cNvSpPr>
            <p:nvPr/>
          </p:nvSpPr>
          <p:spPr bwMode="auto">
            <a:xfrm>
              <a:off x="5021" y="1"/>
              <a:ext cx="369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FXIII</a:t>
              </a:r>
            </a:p>
          </p:txBody>
        </p:sp>
        <p:sp>
          <p:nvSpPr>
            <p:cNvPr id="38926" name="Text Box 13"/>
            <p:cNvSpPr txBox="1">
              <a:spLocks noChangeArrowheads="1"/>
            </p:cNvSpPr>
            <p:nvPr/>
          </p:nvSpPr>
          <p:spPr bwMode="auto">
            <a:xfrm>
              <a:off x="4614" y="7"/>
              <a:ext cx="30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FX I</a:t>
              </a:r>
              <a:endParaRPr lang="en-GB" altLang="en-US" sz="150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38927" name="Text Box 14"/>
            <p:cNvSpPr txBox="1">
              <a:spLocks noChangeArrowheads="1"/>
            </p:cNvSpPr>
            <p:nvPr/>
          </p:nvSpPr>
          <p:spPr bwMode="auto">
            <a:xfrm>
              <a:off x="427" y="257"/>
              <a:ext cx="683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epistaxis</a:t>
              </a:r>
              <a:endParaRPr lang="en-GB" altLang="en-US" sz="150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38928" name="Text Box 15"/>
            <p:cNvSpPr txBox="1">
              <a:spLocks noChangeArrowheads="1"/>
            </p:cNvSpPr>
            <p:nvPr/>
          </p:nvSpPr>
          <p:spPr bwMode="auto">
            <a:xfrm>
              <a:off x="411" y="565"/>
              <a:ext cx="744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menorrhagia</a:t>
              </a:r>
              <a:endParaRPr lang="en-GB" altLang="en-US" sz="150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38929" name="Text Box 16"/>
            <p:cNvSpPr txBox="1">
              <a:spLocks noChangeArrowheads="1"/>
            </p:cNvSpPr>
            <p:nvPr/>
          </p:nvSpPr>
          <p:spPr bwMode="auto">
            <a:xfrm>
              <a:off x="427" y="850"/>
              <a:ext cx="738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hematuria</a:t>
              </a:r>
              <a:endParaRPr lang="en-GB" altLang="en-US" sz="150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38930" name="Text Box 17"/>
            <p:cNvSpPr txBox="1">
              <a:spLocks noChangeArrowheads="1"/>
            </p:cNvSpPr>
            <p:nvPr/>
          </p:nvSpPr>
          <p:spPr bwMode="auto">
            <a:xfrm>
              <a:off x="427" y="1159"/>
              <a:ext cx="930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A10051"/>
                  </a:solidFill>
                  <a:latin typeface="Helvetica" pitchFamily="34" charset="0"/>
                </a:rPr>
                <a:t>GIT bleeding</a:t>
              </a:r>
              <a:endParaRPr lang="en-GB" altLang="en-US" sz="1500">
                <a:solidFill>
                  <a:srgbClr val="A10051"/>
                </a:solidFill>
                <a:latin typeface="Helvetica" pitchFamily="34" charset="0"/>
              </a:endParaRPr>
            </a:p>
          </p:txBody>
        </p:sp>
        <p:sp>
          <p:nvSpPr>
            <p:cNvPr id="38931" name="Text Box 18"/>
            <p:cNvSpPr txBox="1">
              <a:spLocks noChangeArrowheads="1"/>
            </p:cNvSpPr>
            <p:nvPr/>
          </p:nvSpPr>
          <p:spPr bwMode="auto">
            <a:xfrm>
              <a:off x="427" y="1467"/>
              <a:ext cx="1320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A10051"/>
                  </a:solidFill>
                  <a:latin typeface="Helvetica" pitchFamily="34" charset="0"/>
                </a:rPr>
                <a:t>Bleeding into the joints</a:t>
              </a:r>
              <a:endParaRPr lang="en-GB" altLang="en-US" sz="1500">
                <a:solidFill>
                  <a:srgbClr val="A10051"/>
                </a:solidFill>
                <a:latin typeface="Helvetica" pitchFamily="34" charset="0"/>
              </a:endParaRPr>
            </a:p>
          </p:txBody>
        </p:sp>
        <p:sp>
          <p:nvSpPr>
            <p:cNvPr id="38932" name="Text Box 19"/>
            <p:cNvSpPr txBox="1">
              <a:spLocks noChangeArrowheads="1"/>
            </p:cNvSpPr>
            <p:nvPr/>
          </p:nvSpPr>
          <p:spPr bwMode="auto">
            <a:xfrm>
              <a:off x="427" y="1753"/>
              <a:ext cx="1266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A10051"/>
                  </a:solidFill>
                  <a:latin typeface="Helvetica" pitchFamily="34" charset="0"/>
                </a:rPr>
                <a:t>Bleeding into the muscles</a:t>
              </a:r>
              <a:endParaRPr lang="en-GB" altLang="en-US" sz="1500">
                <a:solidFill>
                  <a:srgbClr val="A10051"/>
                </a:solidFill>
                <a:latin typeface="Helvetica" pitchFamily="34" charset="0"/>
              </a:endParaRPr>
            </a:p>
          </p:txBody>
        </p:sp>
        <p:sp>
          <p:nvSpPr>
            <p:cNvPr id="38933" name="Text Box 20"/>
            <p:cNvSpPr txBox="1">
              <a:spLocks noChangeArrowheads="1"/>
            </p:cNvSpPr>
            <p:nvPr/>
          </p:nvSpPr>
          <p:spPr bwMode="auto">
            <a:xfrm>
              <a:off x="427" y="2063"/>
              <a:ext cx="1080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A10051"/>
                  </a:solidFill>
                  <a:latin typeface="Helvetica" pitchFamily="34" charset="0"/>
                </a:rPr>
                <a:t>Bleeding in the CNS</a:t>
              </a:r>
              <a:endParaRPr lang="en-GB" altLang="en-US" sz="1500">
                <a:solidFill>
                  <a:srgbClr val="A10051"/>
                </a:solidFill>
                <a:latin typeface="Helvetica" pitchFamily="34" charset="0"/>
              </a:endParaRPr>
            </a:p>
          </p:txBody>
        </p:sp>
        <p:sp>
          <p:nvSpPr>
            <p:cNvPr id="38934" name="Text Box 21"/>
            <p:cNvSpPr txBox="1">
              <a:spLocks noChangeArrowheads="1"/>
            </p:cNvSpPr>
            <p:nvPr/>
          </p:nvSpPr>
          <p:spPr bwMode="auto">
            <a:xfrm>
              <a:off x="270" y="2340"/>
              <a:ext cx="1459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Bleeding from the umbilical cord</a:t>
              </a:r>
              <a:endParaRPr lang="en-GB" altLang="en-US" sz="150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38935" name="Text Box 22"/>
            <p:cNvSpPr txBox="1">
              <a:spLocks noChangeArrowheads="1"/>
            </p:cNvSpPr>
            <p:nvPr/>
          </p:nvSpPr>
          <p:spPr bwMode="auto">
            <a:xfrm>
              <a:off x="427" y="2581"/>
              <a:ext cx="1661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Postpartum, postoperative</a:t>
              </a:r>
            </a:p>
          </p:txBody>
        </p:sp>
        <p:sp>
          <p:nvSpPr>
            <p:cNvPr id="38936" name="Text Box 23"/>
            <p:cNvSpPr txBox="1">
              <a:spLocks noChangeArrowheads="1"/>
            </p:cNvSpPr>
            <p:nvPr/>
          </p:nvSpPr>
          <p:spPr bwMode="auto">
            <a:xfrm>
              <a:off x="412" y="2928"/>
              <a:ext cx="943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In the oral cavity</a:t>
              </a:r>
              <a:endParaRPr lang="en-GB" altLang="en-US" sz="150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38937" name="Text Box 24"/>
            <p:cNvSpPr txBox="1">
              <a:spLocks noChangeArrowheads="1"/>
            </p:cNvSpPr>
            <p:nvPr/>
          </p:nvSpPr>
          <p:spPr bwMode="auto">
            <a:xfrm>
              <a:off x="0" y="249"/>
              <a:ext cx="116" cy="204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en-US" sz="1500">
                <a:solidFill>
                  <a:schemeClr val="bg1"/>
                </a:solidFill>
                <a:latin typeface="Helvetica" pitchFamily="34" charset="0"/>
              </a:endParaRPr>
            </a:p>
          </p:txBody>
        </p:sp>
        <p:sp>
          <p:nvSpPr>
            <p:cNvPr id="38938" name="Text Box 25"/>
            <p:cNvSpPr txBox="1">
              <a:spLocks noChangeArrowheads="1"/>
            </p:cNvSpPr>
            <p:nvPr/>
          </p:nvSpPr>
          <p:spPr bwMode="auto">
            <a:xfrm>
              <a:off x="0" y="853"/>
              <a:ext cx="116" cy="204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en-US" sz="1500">
                <a:solidFill>
                  <a:schemeClr val="bg1"/>
                </a:solidFill>
                <a:latin typeface="Helvetica" pitchFamily="34" charset="0"/>
              </a:endParaRPr>
            </a:p>
          </p:txBody>
        </p:sp>
        <p:sp>
          <p:nvSpPr>
            <p:cNvPr id="38939" name="Text Box 26"/>
            <p:cNvSpPr txBox="1">
              <a:spLocks noChangeArrowheads="1"/>
            </p:cNvSpPr>
            <p:nvPr/>
          </p:nvSpPr>
          <p:spPr bwMode="auto">
            <a:xfrm>
              <a:off x="0" y="1178"/>
              <a:ext cx="116" cy="204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en-US" sz="1500">
                <a:solidFill>
                  <a:schemeClr val="bg1"/>
                </a:solidFill>
                <a:latin typeface="Helvetica" pitchFamily="34" charset="0"/>
              </a:endParaRPr>
            </a:p>
          </p:txBody>
        </p:sp>
        <p:sp>
          <p:nvSpPr>
            <p:cNvPr id="38940" name="Text Box 27"/>
            <p:cNvSpPr txBox="1">
              <a:spLocks noChangeArrowheads="1"/>
            </p:cNvSpPr>
            <p:nvPr/>
          </p:nvSpPr>
          <p:spPr bwMode="auto">
            <a:xfrm>
              <a:off x="0" y="1486"/>
              <a:ext cx="116" cy="204"/>
            </a:xfrm>
            <a:prstGeom prst="rect">
              <a:avLst/>
            </a:prstGeom>
            <a:solidFill>
              <a:srgbClr val="A1005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en-US" sz="1500">
                <a:solidFill>
                  <a:srgbClr val="FFFFFF"/>
                </a:solidFill>
                <a:latin typeface="Helvetica" pitchFamily="34" charset="0"/>
              </a:endParaRPr>
            </a:p>
          </p:txBody>
        </p:sp>
        <p:sp>
          <p:nvSpPr>
            <p:cNvPr id="38941" name="Text Box 28"/>
            <p:cNvSpPr txBox="1">
              <a:spLocks noChangeArrowheads="1"/>
            </p:cNvSpPr>
            <p:nvPr/>
          </p:nvSpPr>
          <p:spPr bwMode="auto">
            <a:xfrm>
              <a:off x="0" y="1759"/>
              <a:ext cx="116" cy="204"/>
            </a:xfrm>
            <a:prstGeom prst="rect">
              <a:avLst/>
            </a:prstGeom>
            <a:solidFill>
              <a:srgbClr val="A1005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en-US" sz="1500">
                <a:solidFill>
                  <a:srgbClr val="FFFFFF"/>
                </a:solidFill>
                <a:latin typeface="Helvetica" pitchFamily="34" charset="0"/>
              </a:endParaRPr>
            </a:p>
          </p:txBody>
        </p:sp>
        <p:sp>
          <p:nvSpPr>
            <p:cNvPr id="38942" name="Text Box 30"/>
            <p:cNvSpPr txBox="1">
              <a:spLocks noChangeArrowheads="1"/>
            </p:cNvSpPr>
            <p:nvPr/>
          </p:nvSpPr>
          <p:spPr bwMode="auto">
            <a:xfrm>
              <a:off x="0" y="2639"/>
              <a:ext cx="116" cy="204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en-US" sz="1500">
                <a:solidFill>
                  <a:srgbClr val="FFFFFF"/>
                </a:solidFill>
                <a:latin typeface="Helvetica" pitchFamily="34" charset="0"/>
              </a:endParaRPr>
            </a:p>
          </p:txBody>
        </p:sp>
        <p:sp>
          <p:nvSpPr>
            <p:cNvPr id="38943" name="Text Box 31"/>
            <p:cNvSpPr txBox="1">
              <a:spLocks noChangeArrowheads="1"/>
            </p:cNvSpPr>
            <p:nvPr/>
          </p:nvSpPr>
          <p:spPr bwMode="auto">
            <a:xfrm>
              <a:off x="0" y="2914"/>
              <a:ext cx="116" cy="204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en-US" sz="1500">
                <a:solidFill>
                  <a:srgbClr val="F3FDFF"/>
                </a:solidFill>
                <a:latin typeface="Helvetica" pitchFamily="34" charset="0"/>
              </a:endParaRPr>
            </a:p>
          </p:txBody>
        </p:sp>
        <p:sp>
          <p:nvSpPr>
            <p:cNvPr id="38944" name="Text Box 34"/>
            <p:cNvSpPr txBox="1">
              <a:spLocks noChangeArrowheads="1"/>
            </p:cNvSpPr>
            <p:nvPr/>
          </p:nvSpPr>
          <p:spPr bwMode="auto">
            <a:xfrm>
              <a:off x="2306" y="249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60%</a:t>
              </a:r>
              <a:endParaRPr lang="en-GB" altLang="en-US" sz="150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38945" name="Text Box 35"/>
            <p:cNvSpPr txBox="1">
              <a:spLocks noChangeArrowheads="1"/>
            </p:cNvSpPr>
            <p:nvPr/>
          </p:nvSpPr>
          <p:spPr bwMode="auto">
            <a:xfrm>
              <a:off x="1711" y="245"/>
              <a:ext cx="513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70%</a:t>
              </a:r>
            </a:p>
          </p:txBody>
        </p:sp>
        <p:sp>
          <p:nvSpPr>
            <p:cNvPr id="38946" name="Text Box 36"/>
            <p:cNvSpPr txBox="1">
              <a:spLocks noChangeArrowheads="1"/>
            </p:cNvSpPr>
            <p:nvPr/>
          </p:nvSpPr>
          <p:spPr bwMode="auto">
            <a:xfrm>
              <a:off x="3190" y="249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64%</a:t>
              </a:r>
            </a:p>
          </p:txBody>
        </p:sp>
        <p:sp>
          <p:nvSpPr>
            <p:cNvPr id="38947" name="Text Box 37"/>
            <p:cNvSpPr txBox="1">
              <a:spLocks noChangeArrowheads="1"/>
            </p:cNvSpPr>
            <p:nvPr/>
          </p:nvSpPr>
          <p:spPr bwMode="auto">
            <a:xfrm>
              <a:off x="4128" y="249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72%</a:t>
              </a:r>
            </a:p>
          </p:txBody>
        </p:sp>
        <p:sp>
          <p:nvSpPr>
            <p:cNvPr id="38948" name="Text Box 38"/>
            <p:cNvSpPr txBox="1">
              <a:spLocks noChangeArrowheads="1"/>
            </p:cNvSpPr>
            <p:nvPr/>
          </p:nvSpPr>
          <p:spPr bwMode="auto">
            <a:xfrm>
              <a:off x="2754" y="249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57%</a:t>
              </a:r>
            </a:p>
          </p:txBody>
        </p:sp>
        <p:sp>
          <p:nvSpPr>
            <p:cNvPr id="38949" name="Text Box 39"/>
            <p:cNvSpPr txBox="1">
              <a:spLocks noChangeArrowheads="1"/>
            </p:cNvSpPr>
            <p:nvPr/>
          </p:nvSpPr>
          <p:spPr bwMode="auto">
            <a:xfrm>
              <a:off x="3629" y="245"/>
              <a:ext cx="39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77%</a:t>
              </a:r>
            </a:p>
          </p:txBody>
        </p:sp>
        <p:sp>
          <p:nvSpPr>
            <p:cNvPr id="38950" name="Text Box 40"/>
            <p:cNvSpPr txBox="1">
              <a:spLocks noChangeArrowheads="1"/>
            </p:cNvSpPr>
            <p:nvPr/>
          </p:nvSpPr>
          <p:spPr bwMode="auto">
            <a:xfrm>
              <a:off x="2306" y="546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75%</a:t>
              </a:r>
            </a:p>
          </p:txBody>
        </p:sp>
        <p:sp>
          <p:nvSpPr>
            <p:cNvPr id="38951" name="Text Box 41"/>
            <p:cNvSpPr txBox="1">
              <a:spLocks noChangeArrowheads="1"/>
            </p:cNvSpPr>
            <p:nvPr/>
          </p:nvSpPr>
          <p:spPr bwMode="auto">
            <a:xfrm>
              <a:off x="1711" y="542"/>
              <a:ext cx="519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50%</a:t>
              </a:r>
            </a:p>
          </p:txBody>
        </p:sp>
        <p:sp>
          <p:nvSpPr>
            <p:cNvPr id="38952" name="Text Box 42"/>
            <p:cNvSpPr txBox="1">
              <a:spLocks noChangeArrowheads="1"/>
            </p:cNvSpPr>
            <p:nvPr/>
          </p:nvSpPr>
          <p:spPr bwMode="auto">
            <a:xfrm>
              <a:off x="3190" y="546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60%</a:t>
              </a:r>
            </a:p>
          </p:txBody>
        </p:sp>
        <p:sp>
          <p:nvSpPr>
            <p:cNvPr id="38953" name="Text Box 43"/>
            <p:cNvSpPr txBox="1">
              <a:spLocks noChangeArrowheads="1"/>
            </p:cNvSpPr>
            <p:nvPr/>
          </p:nvSpPr>
          <p:spPr bwMode="auto">
            <a:xfrm>
              <a:off x="4128" y="546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50%</a:t>
              </a:r>
            </a:p>
          </p:txBody>
        </p:sp>
        <p:sp>
          <p:nvSpPr>
            <p:cNvPr id="38954" name="Text Box 44"/>
            <p:cNvSpPr txBox="1">
              <a:spLocks noChangeArrowheads="1"/>
            </p:cNvSpPr>
            <p:nvPr/>
          </p:nvSpPr>
          <p:spPr bwMode="auto">
            <a:xfrm>
              <a:off x="5004" y="542"/>
              <a:ext cx="403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35%</a:t>
              </a:r>
            </a:p>
          </p:txBody>
        </p:sp>
        <p:sp>
          <p:nvSpPr>
            <p:cNvPr id="38955" name="Text Box 45"/>
            <p:cNvSpPr txBox="1">
              <a:spLocks noChangeArrowheads="1"/>
            </p:cNvSpPr>
            <p:nvPr/>
          </p:nvSpPr>
          <p:spPr bwMode="auto">
            <a:xfrm>
              <a:off x="2754" y="546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50%</a:t>
              </a:r>
            </a:p>
          </p:txBody>
        </p:sp>
        <p:sp>
          <p:nvSpPr>
            <p:cNvPr id="38956" name="Text Box 46"/>
            <p:cNvSpPr txBox="1">
              <a:spLocks noChangeArrowheads="1"/>
            </p:cNvSpPr>
            <p:nvPr/>
          </p:nvSpPr>
          <p:spPr bwMode="auto">
            <a:xfrm>
              <a:off x="3633" y="542"/>
              <a:ext cx="389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58%</a:t>
              </a:r>
            </a:p>
          </p:txBody>
        </p:sp>
        <p:sp>
          <p:nvSpPr>
            <p:cNvPr id="38957" name="Text Box 47"/>
            <p:cNvSpPr txBox="1">
              <a:spLocks noChangeArrowheads="1"/>
            </p:cNvSpPr>
            <p:nvPr/>
          </p:nvSpPr>
          <p:spPr bwMode="auto">
            <a:xfrm>
              <a:off x="2310" y="851"/>
              <a:ext cx="356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7%</a:t>
              </a:r>
            </a:p>
          </p:txBody>
        </p:sp>
        <p:sp>
          <p:nvSpPr>
            <p:cNvPr id="38958" name="Text Box 48"/>
            <p:cNvSpPr txBox="1">
              <a:spLocks noChangeArrowheads="1"/>
            </p:cNvSpPr>
            <p:nvPr/>
          </p:nvSpPr>
          <p:spPr bwMode="auto">
            <a:xfrm>
              <a:off x="3190" y="851"/>
              <a:ext cx="357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10%</a:t>
              </a:r>
            </a:p>
          </p:txBody>
        </p:sp>
        <p:sp>
          <p:nvSpPr>
            <p:cNvPr id="38959" name="Text Box 49"/>
            <p:cNvSpPr txBox="1">
              <a:spLocks noChangeArrowheads="1"/>
            </p:cNvSpPr>
            <p:nvPr/>
          </p:nvSpPr>
          <p:spPr bwMode="auto">
            <a:xfrm>
              <a:off x="4128" y="851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25%</a:t>
              </a:r>
            </a:p>
          </p:txBody>
        </p:sp>
        <p:sp>
          <p:nvSpPr>
            <p:cNvPr id="38960" name="Text Box 50"/>
            <p:cNvSpPr txBox="1">
              <a:spLocks noChangeArrowheads="1"/>
            </p:cNvSpPr>
            <p:nvPr/>
          </p:nvSpPr>
          <p:spPr bwMode="auto">
            <a:xfrm>
              <a:off x="2754" y="851"/>
              <a:ext cx="356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6%</a:t>
              </a:r>
            </a:p>
          </p:txBody>
        </p:sp>
        <p:sp>
          <p:nvSpPr>
            <p:cNvPr id="38961" name="Text Box 51"/>
            <p:cNvSpPr txBox="1">
              <a:spLocks noChangeArrowheads="1"/>
            </p:cNvSpPr>
            <p:nvPr/>
          </p:nvSpPr>
          <p:spPr bwMode="auto">
            <a:xfrm>
              <a:off x="2306" y="1170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15%</a:t>
              </a:r>
            </a:p>
          </p:txBody>
        </p:sp>
        <p:sp>
          <p:nvSpPr>
            <p:cNvPr id="38962" name="Text Box 52"/>
            <p:cNvSpPr txBox="1">
              <a:spLocks noChangeArrowheads="1"/>
            </p:cNvSpPr>
            <p:nvPr/>
          </p:nvSpPr>
          <p:spPr bwMode="auto">
            <a:xfrm>
              <a:off x="3190" y="1170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14%</a:t>
              </a:r>
            </a:p>
          </p:txBody>
        </p:sp>
        <p:sp>
          <p:nvSpPr>
            <p:cNvPr id="38963" name="Text Box 53"/>
            <p:cNvSpPr txBox="1">
              <a:spLocks noChangeArrowheads="1"/>
            </p:cNvSpPr>
            <p:nvPr/>
          </p:nvSpPr>
          <p:spPr bwMode="auto">
            <a:xfrm>
              <a:off x="4128" y="1170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38%</a:t>
              </a:r>
            </a:p>
          </p:txBody>
        </p:sp>
        <p:sp>
          <p:nvSpPr>
            <p:cNvPr id="38964" name="Text Box 54"/>
            <p:cNvSpPr txBox="1">
              <a:spLocks noChangeArrowheads="1"/>
            </p:cNvSpPr>
            <p:nvPr/>
          </p:nvSpPr>
          <p:spPr bwMode="auto">
            <a:xfrm>
              <a:off x="5024" y="1170"/>
              <a:ext cx="363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10%</a:t>
              </a:r>
            </a:p>
          </p:txBody>
        </p:sp>
        <p:sp>
          <p:nvSpPr>
            <p:cNvPr id="38965" name="Text Box 55"/>
            <p:cNvSpPr txBox="1">
              <a:spLocks noChangeArrowheads="1"/>
            </p:cNvSpPr>
            <p:nvPr/>
          </p:nvSpPr>
          <p:spPr bwMode="auto">
            <a:xfrm>
              <a:off x="2751" y="1170"/>
              <a:ext cx="362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6%</a:t>
              </a:r>
            </a:p>
          </p:txBody>
        </p:sp>
        <p:sp>
          <p:nvSpPr>
            <p:cNvPr id="38966" name="Text Box 56"/>
            <p:cNvSpPr txBox="1">
              <a:spLocks noChangeArrowheads="1"/>
            </p:cNvSpPr>
            <p:nvPr/>
          </p:nvSpPr>
          <p:spPr bwMode="auto">
            <a:xfrm>
              <a:off x="3634" y="1166"/>
              <a:ext cx="389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7%</a:t>
              </a:r>
            </a:p>
          </p:txBody>
        </p:sp>
        <p:sp>
          <p:nvSpPr>
            <p:cNvPr id="38967" name="Text Box 57"/>
            <p:cNvSpPr txBox="1">
              <a:spLocks noChangeArrowheads="1"/>
            </p:cNvSpPr>
            <p:nvPr/>
          </p:nvSpPr>
          <p:spPr bwMode="auto">
            <a:xfrm>
              <a:off x="2306" y="1468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38%</a:t>
              </a:r>
            </a:p>
          </p:txBody>
        </p:sp>
        <p:sp>
          <p:nvSpPr>
            <p:cNvPr id="38968" name="Text Box 58"/>
            <p:cNvSpPr txBox="1">
              <a:spLocks noChangeArrowheads="1"/>
            </p:cNvSpPr>
            <p:nvPr/>
          </p:nvSpPr>
          <p:spPr bwMode="auto">
            <a:xfrm>
              <a:off x="1711" y="1464"/>
              <a:ext cx="510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50%</a:t>
              </a:r>
            </a:p>
          </p:txBody>
        </p:sp>
        <p:sp>
          <p:nvSpPr>
            <p:cNvPr id="38969" name="Text Box 59"/>
            <p:cNvSpPr txBox="1">
              <a:spLocks noChangeArrowheads="1"/>
            </p:cNvSpPr>
            <p:nvPr/>
          </p:nvSpPr>
          <p:spPr bwMode="auto">
            <a:xfrm>
              <a:off x="3167" y="1464"/>
              <a:ext cx="403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21%</a:t>
              </a:r>
            </a:p>
          </p:txBody>
        </p:sp>
        <p:sp>
          <p:nvSpPr>
            <p:cNvPr id="38970" name="Text Box 60"/>
            <p:cNvSpPr txBox="1">
              <a:spLocks noChangeArrowheads="1"/>
            </p:cNvSpPr>
            <p:nvPr/>
          </p:nvSpPr>
          <p:spPr bwMode="auto">
            <a:xfrm>
              <a:off x="4128" y="1468"/>
              <a:ext cx="357" cy="202"/>
            </a:xfrm>
            <a:prstGeom prst="rect">
              <a:avLst/>
            </a:prstGeom>
            <a:solidFill>
              <a:srgbClr val="A1005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69%</a:t>
              </a:r>
            </a:p>
          </p:txBody>
        </p:sp>
        <p:sp>
          <p:nvSpPr>
            <p:cNvPr id="38971" name="Text Box 61"/>
            <p:cNvSpPr txBox="1">
              <a:spLocks noChangeArrowheads="1"/>
            </p:cNvSpPr>
            <p:nvPr/>
          </p:nvSpPr>
          <p:spPr bwMode="auto">
            <a:xfrm>
              <a:off x="5027" y="1468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55%</a:t>
              </a:r>
            </a:p>
          </p:txBody>
        </p:sp>
        <p:sp>
          <p:nvSpPr>
            <p:cNvPr id="38972" name="Text Box 62"/>
            <p:cNvSpPr txBox="1">
              <a:spLocks noChangeArrowheads="1"/>
            </p:cNvSpPr>
            <p:nvPr/>
          </p:nvSpPr>
          <p:spPr bwMode="auto">
            <a:xfrm>
              <a:off x="2710" y="1464"/>
              <a:ext cx="421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26%</a:t>
              </a:r>
            </a:p>
          </p:txBody>
        </p:sp>
        <p:sp>
          <p:nvSpPr>
            <p:cNvPr id="38973" name="Text Box 63"/>
            <p:cNvSpPr txBox="1">
              <a:spLocks noChangeArrowheads="1"/>
            </p:cNvSpPr>
            <p:nvPr/>
          </p:nvSpPr>
          <p:spPr bwMode="auto">
            <a:xfrm>
              <a:off x="3637" y="1464"/>
              <a:ext cx="389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25%</a:t>
              </a:r>
            </a:p>
          </p:txBody>
        </p:sp>
        <p:sp>
          <p:nvSpPr>
            <p:cNvPr id="38974" name="Text Box 64"/>
            <p:cNvSpPr txBox="1">
              <a:spLocks noChangeArrowheads="1"/>
            </p:cNvSpPr>
            <p:nvPr/>
          </p:nvSpPr>
          <p:spPr bwMode="auto">
            <a:xfrm>
              <a:off x="2306" y="1749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38%</a:t>
              </a:r>
            </a:p>
          </p:txBody>
        </p:sp>
        <p:sp>
          <p:nvSpPr>
            <p:cNvPr id="38975" name="Text Box 65"/>
            <p:cNvSpPr txBox="1">
              <a:spLocks noChangeArrowheads="1"/>
            </p:cNvSpPr>
            <p:nvPr/>
          </p:nvSpPr>
          <p:spPr bwMode="auto">
            <a:xfrm>
              <a:off x="3190" y="1749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12%</a:t>
              </a:r>
            </a:p>
          </p:txBody>
        </p:sp>
        <p:sp>
          <p:nvSpPr>
            <p:cNvPr id="38976" name="Text Box 66"/>
            <p:cNvSpPr txBox="1">
              <a:spLocks noChangeArrowheads="1"/>
            </p:cNvSpPr>
            <p:nvPr/>
          </p:nvSpPr>
          <p:spPr bwMode="auto">
            <a:xfrm>
              <a:off x="4128" y="1749"/>
              <a:ext cx="357" cy="202"/>
            </a:xfrm>
            <a:prstGeom prst="rect">
              <a:avLst/>
            </a:prstGeom>
            <a:solidFill>
              <a:srgbClr val="A1005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66%</a:t>
              </a:r>
            </a:p>
          </p:txBody>
        </p:sp>
        <p:sp>
          <p:nvSpPr>
            <p:cNvPr id="38977" name="Text Box 67"/>
            <p:cNvSpPr txBox="1">
              <a:spLocks noChangeArrowheads="1"/>
            </p:cNvSpPr>
            <p:nvPr/>
          </p:nvSpPr>
          <p:spPr bwMode="auto">
            <a:xfrm>
              <a:off x="5027" y="1749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58%</a:t>
              </a:r>
            </a:p>
          </p:txBody>
        </p:sp>
        <p:sp>
          <p:nvSpPr>
            <p:cNvPr id="38978" name="Text Box 68"/>
            <p:cNvSpPr txBox="1">
              <a:spLocks noChangeArrowheads="1"/>
            </p:cNvSpPr>
            <p:nvPr/>
          </p:nvSpPr>
          <p:spPr bwMode="auto">
            <a:xfrm>
              <a:off x="2754" y="1749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29%</a:t>
              </a:r>
            </a:p>
          </p:txBody>
        </p:sp>
        <p:sp>
          <p:nvSpPr>
            <p:cNvPr id="38979" name="Text Box 69"/>
            <p:cNvSpPr txBox="1">
              <a:spLocks noChangeArrowheads="1"/>
            </p:cNvSpPr>
            <p:nvPr/>
          </p:nvSpPr>
          <p:spPr bwMode="auto">
            <a:xfrm>
              <a:off x="2307" y="2056"/>
              <a:ext cx="362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7%</a:t>
              </a:r>
            </a:p>
          </p:txBody>
        </p:sp>
        <p:sp>
          <p:nvSpPr>
            <p:cNvPr id="38980" name="Text Box 70"/>
            <p:cNvSpPr txBox="1">
              <a:spLocks noChangeArrowheads="1"/>
            </p:cNvSpPr>
            <p:nvPr/>
          </p:nvSpPr>
          <p:spPr bwMode="auto">
            <a:xfrm>
              <a:off x="1711" y="2052"/>
              <a:ext cx="522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5%</a:t>
              </a:r>
            </a:p>
          </p:txBody>
        </p:sp>
        <p:sp>
          <p:nvSpPr>
            <p:cNvPr id="38981" name="Text Box 71"/>
            <p:cNvSpPr txBox="1">
              <a:spLocks noChangeArrowheads="1"/>
            </p:cNvSpPr>
            <p:nvPr/>
          </p:nvSpPr>
          <p:spPr bwMode="auto">
            <a:xfrm>
              <a:off x="3190" y="2056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17%</a:t>
              </a:r>
            </a:p>
          </p:txBody>
        </p:sp>
        <p:sp>
          <p:nvSpPr>
            <p:cNvPr id="38982" name="Text Box 72"/>
            <p:cNvSpPr txBox="1">
              <a:spLocks noChangeArrowheads="1"/>
            </p:cNvSpPr>
            <p:nvPr/>
          </p:nvSpPr>
          <p:spPr bwMode="auto">
            <a:xfrm>
              <a:off x="4099" y="2052"/>
              <a:ext cx="393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9%</a:t>
              </a:r>
            </a:p>
          </p:txBody>
        </p:sp>
        <p:sp>
          <p:nvSpPr>
            <p:cNvPr id="38983" name="Text Box 73"/>
            <p:cNvSpPr txBox="1">
              <a:spLocks noChangeArrowheads="1"/>
            </p:cNvSpPr>
            <p:nvPr/>
          </p:nvSpPr>
          <p:spPr bwMode="auto">
            <a:xfrm>
              <a:off x="5027" y="2056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25%</a:t>
              </a:r>
            </a:p>
          </p:txBody>
        </p:sp>
        <p:sp>
          <p:nvSpPr>
            <p:cNvPr id="38984" name="Text Box 74"/>
            <p:cNvSpPr txBox="1">
              <a:spLocks noChangeArrowheads="1"/>
            </p:cNvSpPr>
            <p:nvPr/>
          </p:nvSpPr>
          <p:spPr bwMode="auto">
            <a:xfrm>
              <a:off x="2751" y="2056"/>
              <a:ext cx="362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6%</a:t>
              </a:r>
            </a:p>
          </p:txBody>
        </p:sp>
        <p:sp>
          <p:nvSpPr>
            <p:cNvPr id="38985" name="Text Box 75"/>
            <p:cNvSpPr txBox="1">
              <a:spLocks noChangeArrowheads="1"/>
            </p:cNvSpPr>
            <p:nvPr/>
          </p:nvSpPr>
          <p:spPr bwMode="auto">
            <a:xfrm>
              <a:off x="2306" y="2352"/>
              <a:ext cx="357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15%</a:t>
              </a:r>
            </a:p>
          </p:txBody>
        </p:sp>
        <p:sp>
          <p:nvSpPr>
            <p:cNvPr id="38986" name="Text Box 76"/>
            <p:cNvSpPr txBox="1">
              <a:spLocks noChangeArrowheads="1"/>
            </p:cNvSpPr>
            <p:nvPr/>
          </p:nvSpPr>
          <p:spPr bwMode="auto">
            <a:xfrm>
              <a:off x="1711" y="2348"/>
              <a:ext cx="526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75%</a:t>
              </a:r>
            </a:p>
          </p:txBody>
        </p:sp>
        <p:sp>
          <p:nvSpPr>
            <p:cNvPr id="38987" name="Text Box 77"/>
            <p:cNvSpPr txBox="1">
              <a:spLocks noChangeArrowheads="1"/>
            </p:cNvSpPr>
            <p:nvPr/>
          </p:nvSpPr>
          <p:spPr bwMode="auto">
            <a:xfrm>
              <a:off x="4105" y="2348"/>
              <a:ext cx="403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28%</a:t>
              </a:r>
            </a:p>
          </p:txBody>
        </p:sp>
        <p:sp>
          <p:nvSpPr>
            <p:cNvPr id="38988" name="Text Box 78"/>
            <p:cNvSpPr txBox="1">
              <a:spLocks noChangeArrowheads="1"/>
            </p:cNvSpPr>
            <p:nvPr/>
          </p:nvSpPr>
          <p:spPr bwMode="auto">
            <a:xfrm>
              <a:off x="5027" y="2352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73%</a:t>
              </a:r>
            </a:p>
          </p:txBody>
        </p:sp>
        <p:sp>
          <p:nvSpPr>
            <p:cNvPr id="38989" name="Text Box 79"/>
            <p:cNvSpPr txBox="1">
              <a:spLocks noChangeArrowheads="1"/>
            </p:cNvSpPr>
            <p:nvPr/>
          </p:nvSpPr>
          <p:spPr bwMode="auto">
            <a:xfrm>
              <a:off x="2754" y="2352"/>
              <a:ext cx="356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3%</a:t>
              </a:r>
            </a:p>
          </p:txBody>
        </p:sp>
        <p:sp>
          <p:nvSpPr>
            <p:cNvPr id="38990" name="Text Box 80"/>
            <p:cNvSpPr txBox="1">
              <a:spLocks noChangeArrowheads="1"/>
            </p:cNvSpPr>
            <p:nvPr/>
          </p:nvSpPr>
          <p:spPr bwMode="auto">
            <a:xfrm>
              <a:off x="3625" y="2348"/>
              <a:ext cx="413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22%</a:t>
              </a:r>
            </a:p>
          </p:txBody>
        </p:sp>
        <p:sp>
          <p:nvSpPr>
            <p:cNvPr id="38991" name="Text Box 81"/>
            <p:cNvSpPr txBox="1">
              <a:spLocks noChangeArrowheads="1"/>
            </p:cNvSpPr>
            <p:nvPr/>
          </p:nvSpPr>
          <p:spPr bwMode="auto">
            <a:xfrm>
              <a:off x="2306" y="2632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23%</a:t>
              </a:r>
            </a:p>
          </p:txBody>
        </p:sp>
        <p:sp>
          <p:nvSpPr>
            <p:cNvPr id="38992" name="Text Box 82"/>
            <p:cNvSpPr txBox="1">
              <a:spLocks noChangeArrowheads="1"/>
            </p:cNvSpPr>
            <p:nvPr/>
          </p:nvSpPr>
          <p:spPr bwMode="auto">
            <a:xfrm>
              <a:off x="1711" y="2628"/>
              <a:ext cx="529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40%</a:t>
              </a:r>
            </a:p>
          </p:txBody>
        </p:sp>
        <p:sp>
          <p:nvSpPr>
            <p:cNvPr id="38993" name="Text Box 83"/>
            <p:cNvSpPr txBox="1">
              <a:spLocks noChangeArrowheads="1"/>
            </p:cNvSpPr>
            <p:nvPr/>
          </p:nvSpPr>
          <p:spPr bwMode="auto">
            <a:xfrm>
              <a:off x="3190" y="2632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55%</a:t>
              </a:r>
              <a:endParaRPr lang="en-GB" altLang="en-US" sz="150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38994" name="Text Box 84"/>
            <p:cNvSpPr txBox="1">
              <a:spLocks noChangeArrowheads="1"/>
            </p:cNvSpPr>
            <p:nvPr/>
          </p:nvSpPr>
          <p:spPr bwMode="auto">
            <a:xfrm>
              <a:off x="5015" y="2628"/>
              <a:ext cx="380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84%</a:t>
              </a:r>
            </a:p>
          </p:txBody>
        </p:sp>
        <p:sp>
          <p:nvSpPr>
            <p:cNvPr id="38995" name="Text Box 85"/>
            <p:cNvSpPr txBox="1">
              <a:spLocks noChangeArrowheads="1"/>
            </p:cNvSpPr>
            <p:nvPr/>
          </p:nvSpPr>
          <p:spPr bwMode="auto">
            <a:xfrm>
              <a:off x="2754" y="2632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43%</a:t>
              </a:r>
            </a:p>
          </p:txBody>
        </p:sp>
        <p:sp>
          <p:nvSpPr>
            <p:cNvPr id="38996" name="Text Box 86"/>
            <p:cNvSpPr txBox="1">
              <a:spLocks noChangeArrowheads="1"/>
            </p:cNvSpPr>
            <p:nvPr/>
          </p:nvSpPr>
          <p:spPr bwMode="auto">
            <a:xfrm>
              <a:off x="2306" y="2899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46%</a:t>
              </a:r>
              <a:endParaRPr lang="en-GB" altLang="en-US" sz="1500">
                <a:solidFill>
                  <a:srgbClr val="F3FDFF"/>
                </a:solidFill>
                <a:latin typeface="Helvetica" pitchFamily="34" charset="0"/>
              </a:endParaRPr>
            </a:p>
          </p:txBody>
        </p:sp>
        <p:sp>
          <p:nvSpPr>
            <p:cNvPr id="38997" name="Text Box 87"/>
            <p:cNvSpPr txBox="1">
              <a:spLocks noChangeArrowheads="1"/>
            </p:cNvSpPr>
            <p:nvPr/>
          </p:nvSpPr>
          <p:spPr bwMode="auto">
            <a:xfrm>
              <a:off x="1711" y="2895"/>
              <a:ext cx="529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3FDFF"/>
                  </a:solidFill>
                  <a:latin typeface="Helvetica" pitchFamily="34" charset="0"/>
                </a:rPr>
                <a:t>70%</a:t>
              </a:r>
            </a:p>
          </p:txBody>
        </p:sp>
        <p:sp>
          <p:nvSpPr>
            <p:cNvPr id="38998" name="Text Box 88"/>
            <p:cNvSpPr txBox="1">
              <a:spLocks noChangeArrowheads="1"/>
            </p:cNvSpPr>
            <p:nvPr/>
          </p:nvSpPr>
          <p:spPr bwMode="auto">
            <a:xfrm>
              <a:off x="3185" y="2899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3FDFF"/>
                  </a:solidFill>
                  <a:latin typeface="Helvetica" pitchFamily="34" charset="0"/>
                </a:rPr>
                <a:t>66%</a:t>
              </a:r>
            </a:p>
          </p:txBody>
        </p:sp>
        <p:sp>
          <p:nvSpPr>
            <p:cNvPr id="38999" name="Text Box 89"/>
            <p:cNvSpPr txBox="1">
              <a:spLocks noChangeArrowheads="1"/>
            </p:cNvSpPr>
            <p:nvPr/>
          </p:nvSpPr>
          <p:spPr bwMode="auto">
            <a:xfrm>
              <a:off x="2754" y="2899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3FDFF"/>
                  </a:solidFill>
                  <a:latin typeface="Helvetica" pitchFamily="34" charset="0"/>
                </a:rPr>
                <a:t>57%</a:t>
              </a:r>
            </a:p>
          </p:txBody>
        </p:sp>
        <p:sp>
          <p:nvSpPr>
            <p:cNvPr id="39000" name="Text Box 90"/>
            <p:cNvSpPr txBox="1">
              <a:spLocks noChangeArrowheads="1"/>
            </p:cNvSpPr>
            <p:nvPr/>
          </p:nvSpPr>
          <p:spPr bwMode="auto">
            <a:xfrm>
              <a:off x="3625" y="2895"/>
              <a:ext cx="413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3FDFF"/>
                  </a:solidFill>
                  <a:latin typeface="Helvetica" pitchFamily="34" charset="0"/>
                </a:rPr>
                <a:t>51%</a:t>
              </a:r>
            </a:p>
          </p:txBody>
        </p:sp>
        <p:sp>
          <p:nvSpPr>
            <p:cNvPr id="39001" name="Text Box 91"/>
            <p:cNvSpPr txBox="1">
              <a:spLocks noChangeArrowheads="1"/>
            </p:cNvSpPr>
            <p:nvPr/>
          </p:nvSpPr>
          <p:spPr bwMode="auto">
            <a:xfrm>
              <a:off x="5007" y="2895"/>
              <a:ext cx="39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48%</a:t>
              </a:r>
            </a:p>
          </p:txBody>
        </p:sp>
        <p:sp>
          <p:nvSpPr>
            <p:cNvPr id="39002" name="Text Box 92"/>
            <p:cNvSpPr txBox="1">
              <a:spLocks noChangeArrowheads="1"/>
            </p:cNvSpPr>
            <p:nvPr/>
          </p:nvSpPr>
          <p:spPr bwMode="auto">
            <a:xfrm>
              <a:off x="5001" y="245"/>
              <a:ext cx="409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32%</a:t>
              </a:r>
            </a:p>
          </p:txBody>
        </p:sp>
        <p:sp>
          <p:nvSpPr>
            <p:cNvPr id="39003" name="Text Box 93"/>
            <p:cNvSpPr txBox="1">
              <a:spLocks noChangeArrowheads="1"/>
            </p:cNvSpPr>
            <p:nvPr/>
          </p:nvSpPr>
          <p:spPr bwMode="auto">
            <a:xfrm>
              <a:off x="5027" y="851"/>
              <a:ext cx="357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10%</a:t>
              </a:r>
            </a:p>
          </p:txBody>
        </p:sp>
        <p:sp>
          <p:nvSpPr>
            <p:cNvPr id="39004" name="Text Box 94"/>
            <p:cNvSpPr txBox="1">
              <a:spLocks noChangeArrowheads="1"/>
            </p:cNvSpPr>
            <p:nvPr/>
          </p:nvSpPr>
          <p:spPr bwMode="auto">
            <a:xfrm>
              <a:off x="3633" y="1745"/>
              <a:ext cx="397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7%</a:t>
              </a:r>
            </a:p>
          </p:txBody>
        </p:sp>
        <p:sp>
          <p:nvSpPr>
            <p:cNvPr id="39005" name="Text Box 95"/>
            <p:cNvSpPr txBox="1">
              <a:spLocks noChangeArrowheads="1"/>
            </p:cNvSpPr>
            <p:nvPr/>
          </p:nvSpPr>
          <p:spPr bwMode="auto">
            <a:xfrm>
              <a:off x="3633" y="2052"/>
              <a:ext cx="397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4%</a:t>
              </a:r>
            </a:p>
          </p:txBody>
        </p:sp>
        <p:sp>
          <p:nvSpPr>
            <p:cNvPr id="39006" name="Text Box 96"/>
            <p:cNvSpPr txBox="1">
              <a:spLocks noChangeArrowheads="1"/>
            </p:cNvSpPr>
            <p:nvPr/>
          </p:nvSpPr>
          <p:spPr bwMode="auto">
            <a:xfrm>
              <a:off x="1711" y="847"/>
              <a:ext cx="513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39007" name="Text Box 97"/>
            <p:cNvSpPr txBox="1">
              <a:spLocks noChangeArrowheads="1"/>
            </p:cNvSpPr>
            <p:nvPr/>
          </p:nvSpPr>
          <p:spPr bwMode="auto">
            <a:xfrm>
              <a:off x="1711" y="1166"/>
              <a:ext cx="507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39008" name="Text Box 98"/>
            <p:cNvSpPr txBox="1">
              <a:spLocks noChangeArrowheads="1"/>
            </p:cNvSpPr>
            <p:nvPr/>
          </p:nvSpPr>
          <p:spPr bwMode="auto">
            <a:xfrm>
              <a:off x="1711" y="1745"/>
              <a:ext cx="515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39009" name="Text Box 99"/>
            <p:cNvSpPr txBox="1">
              <a:spLocks noChangeArrowheads="1"/>
            </p:cNvSpPr>
            <p:nvPr/>
          </p:nvSpPr>
          <p:spPr bwMode="auto">
            <a:xfrm>
              <a:off x="3613" y="847"/>
              <a:ext cx="430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39010" name="Text Box 100"/>
            <p:cNvSpPr txBox="1">
              <a:spLocks noChangeArrowheads="1"/>
            </p:cNvSpPr>
            <p:nvPr/>
          </p:nvSpPr>
          <p:spPr bwMode="auto">
            <a:xfrm>
              <a:off x="3179" y="2348"/>
              <a:ext cx="380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39011" name="Text Box 101"/>
            <p:cNvSpPr txBox="1">
              <a:spLocks noChangeArrowheads="1"/>
            </p:cNvSpPr>
            <p:nvPr/>
          </p:nvSpPr>
          <p:spPr bwMode="auto">
            <a:xfrm>
              <a:off x="4127" y="2895"/>
              <a:ext cx="36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20%</a:t>
              </a:r>
            </a:p>
          </p:txBody>
        </p:sp>
        <p:sp>
          <p:nvSpPr>
            <p:cNvPr id="39012" name="Text Box 102"/>
            <p:cNvSpPr txBox="1">
              <a:spLocks noChangeArrowheads="1"/>
            </p:cNvSpPr>
            <p:nvPr/>
          </p:nvSpPr>
          <p:spPr bwMode="auto">
            <a:xfrm>
              <a:off x="4542" y="542"/>
              <a:ext cx="417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8 %</a:t>
              </a:r>
            </a:p>
          </p:txBody>
        </p:sp>
        <p:sp>
          <p:nvSpPr>
            <p:cNvPr id="39013" name="Text Box 103"/>
            <p:cNvSpPr txBox="1">
              <a:spLocks noChangeArrowheads="1"/>
            </p:cNvSpPr>
            <p:nvPr/>
          </p:nvSpPr>
          <p:spPr bwMode="auto">
            <a:xfrm>
              <a:off x="4545" y="1166"/>
              <a:ext cx="403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39014" name="Text Box 104"/>
            <p:cNvSpPr txBox="1">
              <a:spLocks noChangeArrowheads="1"/>
            </p:cNvSpPr>
            <p:nvPr/>
          </p:nvSpPr>
          <p:spPr bwMode="auto">
            <a:xfrm>
              <a:off x="4568" y="1468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29%</a:t>
              </a:r>
            </a:p>
          </p:txBody>
        </p:sp>
        <p:sp>
          <p:nvSpPr>
            <p:cNvPr id="39015" name="Text Box 105"/>
            <p:cNvSpPr txBox="1">
              <a:spLocks noChangeArrowheads="1"/>
            </p:cNvSpPr>
            <p:nvPr/>
          </p:nvSpPr>
          <p:spPr bwMode="auto">
            <a:xfrm>
              <a:off x="4568" y="1749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32 %</a:t>
              </a:r>
            </a:p>
          </p:txBody>
        </p:sp>
        <p:sp>
          <p:nvSpPr>
            <p:cNvPr id="39016" name="Text Box 106"/>
            <p:cNvSpPr txBox="1">
              <a:spLocks noChangeArrowheads="1"/>
            </p:cNvSpPr>
            <p:nvPr/>
          </p:nvSpPr>
          <p:spPr bwMode="auto">
            <a:xfrm>
              <a:off x="4545" y="2052"/>
              <a:ext cx="403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39017" name="Text Box 107"/>
            <p:cNvSpPr txBox="1">
              <a:spLocks noChangeArrowheads="1"/>
            </p:cNvSpPr>
            <p:nvPr/>
          </p:nvSpPr>
          <p:spPr bwMode="auto">
            <a:xfrm>
              <a:off x="4537" y="2628"/>
              <a:ext cx="420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FFFFF"/>
                  </a:solidFill>
                  <a:latin typeface="Helvetica" pitchFamily="34" charset="0"/>
                </a:rPr>
                <a:t>63%</a:t>
              </a:r>
            </a:p>
          </p:txBody>
        </p:sp>
        <p:sp>
          <p:nvSpPr>
            <p:cNvPr id="39018" name="Text Box 108"/>
            <p:cNvSpPr txBox="1">
              <a:spLocks noChangeArrowheads="1"/>
            </p:cNvSpPr>
            <p:nvPr/>
          </p:nvSpPr>
          <p:spPr bwMode="auto">
            <a:xfrm>
              <a:off x="4537" y="2895"/>
              <a:ext cx="42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F3FDFF"/>
                  </a:solidFill>
                  <a:latin typeface="Helvetica" pitchFamily="34" charset="0"/>
                </a:rPr>
                <a:t>55 %</a:t>
              </a:r>
            </a:p>
          </p:txBody>
        </p:sp>
        <p:sp>
          <p:nvSpPr>
            <p:cNvPr id="39019" name="Text Box 109"/>
            <p:cNvSpPr txBox="1">
              <a:spLocks noChangeArrowheads="1"/>
            </p:cNvSpPr>
            <p:nvPr/>
          </p:nvSpPr>
          <p:spPr bwMode="auto">
            <a:xfrm>
              <a:off x="4545" y="245"/>
              <a:ext cx="409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3 4 %</a:t>
              </a:r>
            </a:p>
          </p:txBody>
        </p:sp>
        <p:sp>
          <p:nvSpPr>
            <p:cNvPr id="39020" name="Text Box 110"/>
            <p:cNvSpPr txBox="1">
              <a:spLocks noChangeArrowheads="1"/>
            </p:cNvSpPr>
            <p:nvPr/>
          </p:nvSpPr>
          <p:spPr bwMode="auto">
            <a:xfrm>
              <a:off x="4547" y="847"/>
              <a:ext cx="415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en-US" sz="1500">
                  <a:solidFill>
                    <a:srgbClr val="000000"/>
                  </a:solidFill>
                  <a:latin typeface="Helvetica" pitchFamily="34" charset="0"/>
                </a:rPr>
                <a:t>3%</a:t>
              </a:r>
            </a:p>
          </p:txBody>
        </p:sp>
      </p:grpSp>
      <p:sp>
        <p:nvSpPr>
          <p:cNvPr id="38917" name="TextBox 107"/>
          <p:cNvSpPr txBox="1">
            <a:spLocks noChangeArrowheads="1"/>
          </p:cNvSpPr>
          <p:nvPr/>
        </p:nvSpPr>
        <p:spPr bwMode="auto">
          <a:xfrm>
            <a:off x="262731" y="231536"/>
            <a:ext cx="85010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Rare bleeding disorders</a:t>
            </a:r>
          </a:p>
        </p:txBody>
      </p:sp>
    </p:spTree>
    <p:extLst>
      <p:ext uri="{BB962C8B-B14F-4D97-AF65-F5344CB8AC3E}">
        <p14:creationId xmlns:p14="http://schemas.microsoft.com/office/powerpoint/2010/main" val="248647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 idx="4294967295"/>
          </p:nvPr>
        </p:nvSpPr>
        <p:spPr>
          <a:xfrm>
            <a:off x="539750" y="115888"/>
            <a:ext cx="8147050" cy="598487"/>
          </a:xfrm>
        </p:spPr>
        <p:txBody>
          <a:bodyPr/>
          <a:lstStyle/>
          <a:p>
            <a:r>
              <a:rPr lang="en-US" altLang="en-US" sz="3200" dirty="0"/>
              <a:t/>
            </a:r>
            <a:br>
              <a:rPr lang="en-US" altLang="en-US" sz="3200" dirty="0"/>
            </a:br>
            <a:r>
              <a:rPr lang="en-US" altLang="en-US" sz="3200" dirty="0"/>
              <a:t/>
            </a:r>
            <a:br>
              <a:rPr lang="en-US" altLang="en-US" sz="3200" dirty="0"/>
            </a:br>
            <a:r>
              <a:rPr lang="en-US" altLang="en-US" sz="3200" dirty="0"/>
              <a:t/>
            </a:r>
            <a:br>
              <a:rPr lang="en-US" altLang="en-US" sz="3200" dirty="0"/>
            </a:br>
            <a:r>
              <a:rPr lang="en" altLang="en-US" sz="3200" dirty="0"/>
              <a:t> </a:t>
            </a:r>
            <a:r>
              <a:rPr lang="en-US" altLang="en-US" sz="3200" dirty="0"/>
              <a:t/>
            </a:r>
            <a:br>
              <a:rPr lang="en-US" altLang="en-US" sz="3200" dirty="0"/>
            </a:b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Rare bleeding disorders</a:t>
            </a:r>
            <a:r>
              <a:rPr lang="en-U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-U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-US" altLang="en-US" dirty="0"/>
              <a:t/>
            </a:r>
            <a:br>
              <a:rPr lang="en-US" altLang="en-US" dirty="0"/>
            </a:br>
            <a:endParaRPr lang="en-US" altLang="en-US" dirty="0"/>
          </a:p>
        </p:txBody>
      </p:sp>
      <p:sp>
        <p:nvSpPr>
          <p:cNvPr id="39939" name="Content Placeholder 2"/>
          <p:cNvSpPr>
            <a:spLocks noGrp="1"/>
          </p:cNvSpPr>
          <p:nvPr>
            <p:ph idx="4294967295"/>
          </p:nvPr>
        </p:nvSpPr>
        <p:spPr>
          <a:xfrm>
            <a:off x="285750" y="1214438"/>
            <a:ext cx="8229600" cy="5454650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</a:t>
            </a:r>
            <a:r>
              <a:rPr lang="en" altLang="en-US" sz="24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Diagnosis</a:t>
            </a:r>
          </a:p>
          <a:p>
            <a:r>
              <a:rPr lang="en" altLang="en-US" sz="24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Personal history (positive bleeding history)</a:t>
            </a:r>
          </a:p>
          <a:p>
            <a:r>
              <a:rPr lang="en" altLang="en-US" sz="24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Family history (bleeding in close relatives)</a:t>
            </a:r>
          </a:p>
          <a:p>
            <a:r>
              <a:rPr lang="en" altLang="en-US" sz="24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Clinical examination</a:t>
            </a:r>
          </a:p>
          <a:p>
            <a:r>
              <a:rPr lang="en" altLang="en-US" sz="24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Laboratory tests:</a:t>
            </a:r>
          </a:p>
          <a:p>
            <a:pPr>
              <a:buFont typeface="Wingdings" pitchFamily="2" charset="2"/>
              <a:buChar char="ü"/>
            </a:pPr>
            <a:r>
              <a:rPr lang="en" altLang="en-US" sz="2400" b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Screening tests </a:t>
            </a:r>
            <a:r>
              <a:rPr lang="en" altLang="en-US" sz="24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</a:t>
            </a:r>
          </a:p>
          <a:p>
            <a:pPr>
              <a:buFontTx/>
              <a:buNone/>
            </a:pPr>
            <a:r>
              <a:rPr lang="en" altLang="en-US" sz="24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aPTT : FVIII, FIX, FXI, FXII (do not bleed)</a:t>
            </a:r>
          </a:p>
          <a:p>
            <a:pPr>
              <a:buFontTx/>
              <a:buNone/>
            </a:pPr>
            <a:r>
              <a:rPr lang="en" altLang="en-US" sz="24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PT: FVII (may also be FII, FV, FX)</a:t>
            </a:r>
          </a:p>
          <a:p>
            <a:pPr>
              <a:buFontTx/>
              <a:buNone/>
            </a:pPr>
            <a:r>
              <a:rPr lang="en" altLang="en-US" sz="24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aPTT, PT: FII, FV, FX, fibrinogen</a:t>
            </a:r>
          </a:p>
          <a:p>
            <a:pPr>
              <a:buFont typeface="Wingdings" pitchFamily="2" charset="2"/>
              <a:buChar char="ü"/>
            </a:pPr>
            <a:r>
              <a:rPr lang="en" altLang="en-US" sz="2400" b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Tests that confirm the diagnosis </a:t>
            </a:r>
            <a:r>
              <a:rPr lang="en" altLang="en-US" sz="24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 Act and Ag FII, FV, FVII,</a:t>
            </a:r>
            <a:r>
              <a:rPr lang="en" altLang="en-US" sz="2400" b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4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FX, FXI, FXII, FXIII (bleeding, hemostasis screening tests are normal)</a:t>
            </a:r>
          </a:p>
        </p:txBody>
      </p:sp>
    </p:spTree>
    <p:extLst>
      <p:ext uri="{BB962C8B-B14F-4D97-AF65-F5344CB8AC3E}">
        <p14:creationId xmlns:p14="http://schemas.microsoft.com/office/powerpoint/2010/main" val="312310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1"/>
          <p:cNvSpPr txBox="1">
            <a:spLocks noChangeArrowheads="1"/>
          </p:cNvSpPr>
          <p:nvPr/>
        </p:nvSpPr>
        <p:spPr bwMode="auto">
          <a:xfrm>
            <a:off x="900113" y="215900"/>
            <a:ext cx="76438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dermatological lesions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7891" name="TextBox 2"/>
          <p:cNvSpPr txBox="1">
            <a:spLocks noChangeArrowheads="1"/>
          </p:cNvSpPr>
          <p:nvPr/>
        </p:nvSpPr>
        <p:spPr bwMode="auto">
          <a:xfrm>
            <a:off x="273050" y="1003300"/>
            <a:ext cx="86042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into the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skin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"Purpura" - extravasation of blood from the blood vessels of the skin, 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muco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sa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subcutaneous tissue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7188" y="3071813"/>
            <a:ext cx="2786062" cy="13430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According to the size of the skin lesions</a:t>
            </a:r>
            <a:endParaRPr lang="en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27488" y="2781300"/>
            <a:ext cx="5005387" cy="23574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eaLnBrk="1" hangingPunct="1">
              <a:defRPr/>
            </a:pPr>
            <a:r>
              <a:rPr lang="sr-Latn-RS" sz="2200" b="1" i="1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sz="2200" b="1" i="1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etechiae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lesion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diameter up to 2mm</a:t>
            </a:r>
            <a:endParaRPr lang="sr-Cyrl-R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defRPr/>
            </a:pP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</a:t>
            </a:r>
            <a:r>
              <a:rPr lang="sr-Latn-RS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lesion diameter 2mm-1cm</a:t>
            </a:r>
            <a:endParaRPr lang="sr-Cyrl-R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defRPr/>
            </a:pPr>
            <a:r>
              <a:rPr lang="en-US" sz="2200" b="1" i="1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ecchymos</a:t>
            </a:r>
            <a:r>
              <a:rPr lang="sr-Latn-RS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US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lesion diameter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above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cm </a:t>
            </a:r>
          </a:p>
          <a:p>
            <a:pPr marL="457200" indent="-457200">
              <a:defRPr/>
            </a:pPr>
            <a:endParaRPr lang="en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0825" y="5589588"/>
            <a:ext cx="3071813" cy="914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According to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color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skin lesions</a:t>
            </a:r>
            <a:endParaRPr lang="en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90976" y="5301209"/>
            <a:ext cx="5041900" cy="13583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(superficial)</a:t>
            </a:r>
            <a:endParaRPr lang="en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Purple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(deep)</a:t>
            </a: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Latn-RS" sz="2200" b="1" i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defRPr/>
            </a:pP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Hematomas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deep-seated </a:t>
            </a: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effusions under the skin or in the muscles</a:t>
            </a:r>
            <a:endParaRPr 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defRPr/>
            </a:pPr>
            <a:endParaRPr lang="en-US" sz="22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Left Brace 14"/>
          <p:cNvSpPr/>
          <p:nvPr/>
        </p:nvSpPr>
        <p:spPr>
          <a:xfrm>
            <a:off x="3419475" y="2781300"/>
            <a:ext cx="571500" cy="2357438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Left Brace 15"/>
          <p:cNvSpPr/>
          <p:nvPr/>
        </p:nvSpPr>
        <p:spPr>
          <a:xfrm>
            <a:off x="3635375" y="5445125"/>
            <a:ext cx="428625" cy="121443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accent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133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21481" y="188640"/>
            <a:ext cx="8229600" cy="738336"/>
          </a:xfrm>
        </p:spPr>
        <p:txBody>
          <a:bodyPr/>
          <a:lstStyle/>
          <a:p>
            <a:pPr eaLnBrk="1" hangingPunct="1"/>
            <a:r>
              <a:rPr lang="en" altLang="en-US" sz="2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" altLang="en-US" sz="2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Rare 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disorders</a:t>
            </a:r>
            <a:r>
              <a:rPr lang="en-U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-U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graphicFrame>
        <p:nvGraphicFramePr>
          <p:cNvPr id="41987" name="Group 3"/>
          <p:cNvGraphicFramePr>
            <a:graphicFrameLocks noGrp="1"/>
          </p:cNvGraphicFramePr>
          <p:nvPr>
            <p:ph idx="4294967295"/>
          </p:nvPr>
        </p:nvGraphicFramePr>
        <p:xfrm>
          <a:off x="0" y="1214438"/>
          <a:ext cx="9072563" cy="4822827"/>
        </p:xfrm>
        <a:graphic>
          <a:graphicData uri="http://schemas.openxmlformats.org/drawingml/2006/table">
            <a:tbl>
              <a:tblPr/>
              <a:tblGrid>
                <a:gridCol w="13573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716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287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6528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2083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Factor deficit</a:t>
                      </a:r>
                      <a:endParaRPr kumimoji="0" lang="en-U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SZP</a:t>
                      </a:r>
                      <a:endParaRPr kumimoji="0" lang="en-US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Tr</a:t>
                      </a:r>
                      <a:endParaRPr kumimoji="0" lang="en-US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cryo-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precipitate</a:t>
                      </a:r>
                      <a:endParaRPr kumimoji="0" lang="en-US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Plasma concentrate</a:t>
                      </a:r>
                      <a:endParaRPr kumimoji="0" lang="en-US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Prothrombin complex</a:t>
                      </a:r>
                      <a:endParaRPr kumimoji="0" lang="en-US" alt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Recombinant factor</a:t>
                      </a:r>
                      <a:endParaRPr kumimoji="0" lang="en-US" alt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fibrinogen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Prothrombin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Factor 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Factor VII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 factor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Factor XI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Factor XIII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 ( clinical studies)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527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 idx="4294967295"/>
          </p:nvPr>
        </p:nvSpPr>
        <p:spPr>
          <a:xfrm>
            <a:off x="251520" y="404664"/>
            <a:ext cx="8229600" cy="785812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Acquired vitamin K deficiency</a:t>
            </a:r>
            <a:r>
              <a:rPr lang="sr-Cyrl-C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Cyrl-C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idx="4294967295"/>
          </p:nvPr>
        </p:nvSpPr>
        <p:spPr>
          <a:xfrm>
            <a:off x="1" y="1556792"/>
            <a:ext cx="9144000" cy="444624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The most common acquired coagulopathy</a:t>
            </a:r>
            <a:endParaRPr lang="sr-Latn-C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Vitamin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K helps for normal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functioning factors FII, FVII, FIX, X 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in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coagulation .</a:t>
            </a:r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18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Daily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18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needs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18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are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100-200µg</a:t>
            </a:r>
          </a:p>
          <a:p>
            <a:pPr>
              <a:buFontTx/>
              <a:buNone/>
            </a:pPr>
            <a:endParaRPr lang="sr-Latn-RS" altLang="en-US" sz="18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V</a:t>
            </a:r>
            <a:r>
              <a:rPr lang="en-US" altLang="en-US" sz="1800" dirty="0" err="1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itamin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K deficiency occurs due to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</a:t>
            </a:r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Insufficient 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intake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(rarely)</a:t>
            </a:r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</a:t>
            </a:r>
            <a:r>
              <a:rPr lang="en-US" altLang="en-US" sz="1800" dirty="0" err="1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aking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antibiotics (they destroy bacteria in the GIT that create functional forms of vitamin K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)</a:t>
            </a:r>
            <a:endParaRPr lang="sr-Latn-RS" altLang="en-US" sz="18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Malabsorption </a:t>
            </a:r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Loss of a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depot in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liver</a:t>
            </a:r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</a:t>
            </a:r>
            <a:r>
              <a:rPr lang="en-US" altLang="en-US" sz="1800" dirty="0" err="1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dministration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of vitamin K 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antagonists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(leads to a decrease in vitamin K and vitamin K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dependent coagulation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factors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FII, FVII, FIX, X, PC, </a:t>
            </a:r>
            <a:r>
              <a:rPr lang="en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PS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)</a:t>
            </a:r>
            <a:endParaRPr lang="en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39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320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Acquired vitamin K deficiency</a:t>
            </a:r>
            <a:endParaRPr lang="en-US" altLang="en-US" sz="320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  </a:t>
            </a:r>
            <a:r>
              <a:rPr lang="en" altLang="en-US" sz="2000" dirty="0" err="1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occurs spontaneously or due to injury, surgical intervention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Diagnosis: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extended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PT i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INR,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Defici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ency 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FII, FVII, FIX, FX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(if there is both deficiency and FV, liver disease is probably present)</a:t>
            </a:r>
          </a:p>
          <a:p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000" b="1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Therapy </a:t>
            </a: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 </a:t>
            </a:r>
            <a:endParaRPr lang="en-US" altLang="en-US" sz="2000" b="1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 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Fresh frozen plasma, prothrombin complex concentrate  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  </a:t>
            </a:r>
            <a:r>
              <a:rPr lang="sr-Latn-R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V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itamin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K i.v.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10-15 mg</a:t>
            </a:r>
            <a:endParaRPr lang="en-US" altLang="en-US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88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 idx="4294967295"/>
          </p:nvPr>
        </p:nvSpPr>
        <p:spPr>
          <a:xfrm>
            <a:off x="214313" y="142875"/>
            <a:ext cx="8929687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Disseminated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intravascular coagulation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(DIC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1139" name="Content Placeholder 2"/>
          <p:cNvSpPr>
            <a:spLocks noGrp="1"/>
          </p:cNvSpPr>
          <p:nvPr>
            <p:ph idx="4294967295"/>
          </p:nvPr>
        </p:nvSpPr>
        <p:spPr>
          <a:xfrm>
            <a:off x="285750" y="1071563"/>
            <a:ext cx="8472488" cy="5126037"/>
          </a:xfrm>
        </p:spPr>
        <p:txBody>
          <a:bodyPr/>
          <a:lstStyle/>
          <a:p>
            <a:pPr>
              <a:buFontTx/>
              <a:buNone/>
            </a:pPr>
            <a:r>
              <a:rPr lang="sr-Latn-R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cquired disorder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 which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characterized by :</a:t>
            </a:r>
          </a:p>
          <a:p>
            <a:pPr>
              <a:buFontTx/>
              <a:buAutoNum type="arabicPeriod"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Thrombosis in small blood vessels that can lead to irreversible organ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damage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Heavy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mild or subclinical bleeding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sr-Latn-R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cquired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syndrome characterized by unrestricted intravascular coagulation activation 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caused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by various agents and if severe enough can cause organ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damage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Dramatic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hemostasis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which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includes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r>
              <a:rPr 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Blood </a:t>
            </a:r>
            <a:r>
              <a:rPr lang="en-US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vessel wall</a:t>
            </a: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 factors 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Fibrinolytic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system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Inhibitors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Quinine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system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complement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sr-Cyrl-C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sr-Cyrl-C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    </a:t>
            </a:r>
            <a:endParaRPr lang="en-U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09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 idx="4294967295"/>
          </p:nvPr>
        </p:nvSpPr>
        <p:spPr>
          <a:xfrm>
            <a:off x="427179" y="188640"/>
            <a:ext cx="8229600" cy="1143000"/>
          </a:xfrm>
        </p:spPr>
        <p:txBody>
          <a:bodyPr/>
          <a:lstStyle/>
          <a:p>
            <a:r>
              <a:rPr lang="en-U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conditions associated with DIC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216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Sepsis / severe infection </a:t>
            </a:r>
          </a:p>
          <a:p>
            <a:pPr>
              <a:buFont typeface="Wingdings" pitchFamily="2" charset="2"/>
              <a:buChar char="ü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Heavy injuries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(polytrauma, neurotrauma,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fat embolism )</a:t>
            </a:r>
          </a:p>
          <a:p>
            <a:pPr>
              <a:buFont typeface="Wingdings" pitchFamily="2" charset="2"/>
              <a:buChar char="ü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Damage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organs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heavy pancreatitis )</a:t>
            </a:r>
          </a:p>
          <a:p>
            <a:pPr>
              <a:buFont typeface="Wingdings" pitchFamily="2" charset="2"/>
              <a:buChar char="ü"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alignant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diseases 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Obstetrics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complications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disorders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(large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aneurysms )</a:t>
            </a:r>
          </a:p>
          <a:p>
            <a:pPr>
              <a:buFont typeface="Wingdings" pitchFamily="2" charset="2"/>
              <a:buChar char="ü"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Severe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liver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insufficiency 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Toxic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 immunological reactions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(snake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bite , transfusion reaction , rejection transplant )</a:t>
            </a:r>
          </a:p>
          <a:p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45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 idx="4294967295"/>
          </p:nvPr>
        </p:nvSpPr>
        <p:spPr>
          <a:xfrm>
            <a:off x="214313" y="274638"/>
            <a:ext cx="8715375" cy="796925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Pathogenesis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idx="4294967295"/>
          </p:nvPr>
        </p:nvSpPr>
        <p:spPr>
          <a:xfrm>
            <a:off x="0" y="1214438"/>
            <a:ext cx="9286875" cy="4911725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DIK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is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consists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two processes: </a:t>
            </a:r>
            <a:r>
              <a:rPr lang="en-US" sz="2000" dirty="0" smtClean="0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thrombin </a:t>
            </a:r>
            <a:r>
              <a:rPr lang="sr-Latn-RS" sz="2000" dirty="0" smtClean="0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generation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US" sz="2000" dirty="0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 fibrinolysis,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which in blood vessels leads to </a:t>
            </a:r>
            <a:r>
              <a:rPr lang="en-US" sz="2000" dirty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thrombosis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(small clots and embolism in the microcirculation) and </a:t>
            </a:r>
            <a:r>
              <a:rPr lang="en-US" sz="2000" dirty="0" smtClean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bleeding.</a:t>
            </a:r>
            <a:endParaRPr lang="sr-Latn-RS" sz="2000" dirty="0" smtClean="0">
              <a:solidFill>
                <a:srgbClr val="3366CC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essence of DIK is the unregulated and excessive generation of thrombin, which in the circulation leads to the consumption of coagulation factors (including fibrinogen, FV and FVII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Since thrombin binds to platelet and endothelial cell receptors, its high presence causes </a:t>
            </a:r>
            <a:r>
              <a:rPr lang="en-US" sz="2000" dirty="0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activation and aggregation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platelets in the circulation as well as the </a:t>
            </a:r>
            <a:r>
              <a:rPr lang="en-US" sz="2000" dirty="0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release of plasminogen activator (</a:t>
            </a:r>
            <a:r>
              <a:rPr lang="en-US" sz="2000" dirty="0" err="1">
                <a:solidFill>
                  <a:srgbClr val="FF9966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tPA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from endothelial cells, which leads to the generation of plasmin that acts on fibrinogen and causes </a:t>
            </a:r>
            <a:r>
              <a:rPr lang="en-US" sz="2000" dirty="0">
                <a:solidFill>
                  <a:srgbClr val="3366CC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 fibrinolysis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r>
              <a:rPr lang="en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R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Thrombotic phase</a:t>
            </a:r>
          </a:p>
          <a:p>
            <a:pPr>
              <a:buFontTx/>
              <a:buAutoNum type="arabicPeriod"/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Phase of consumptive coagulopathy</a:t>
            </a:r>
          </a:p>
          <a:p>
            <a:pPr>
              <a:buFontTx/>
              <a:buAutoNum type="arabicPeriod"/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 fibrinolysis</a:t>
            </a:r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05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Pathogenesis of disseminated intravascular coagulation. DIC is... |  Download Scientific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49" y="90941"/>
            <a:ext cx="8424863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561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presentation of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 </a:t>
            </a: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>
          <a:xfrm>
            <a:off x="285750" y="1600200"/>
            <a:ext cx="8401050" cy="4525963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clinical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feature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depends on the degree and severity of the syndrome</a:t>
            </a: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Acute (bacterial sepsis, obstetric complications, malignancies)</a:t>
            </a: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Subacute (disseminated cancers)</a:t>
            </a: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Chronic (solid tumors, Ca of the pancreas, prostate, etc.)</a:t>
            </a:r>
          </a:p>
          <a:p>
            <a:pPr>
              <a:buFontTx/>
              <a:buNone/>
            </a:pP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Most often: extensive bleeding on the skin and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muco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sa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 the sites of venipuncture, around catheters and surgical incisions.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Less often: acrocyanosis, thrombosis and pre-gangrenous changes on the fingers, genitals, nose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chronic: laboratory disorders without clinical signs of bleeding or thrombosis</a:t>
            </a:r>
          </a:p>
          <a:p>
            <a:pPr>
              <a:buFontTx/>
              <a:buNone/>
            </a:pP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80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Diagnosis of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 </a:t>
            </a:r>
          </a:p>
        </p:txBody>
      </p:sp>
      <p:pic>
        <p:nvPicPr>
          <p:cNvPr id="100355" name="Content Placeholder 3" descr="D:\Microangiopathic haemolysis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072062" y="1124744"/>
            <a:ext cx="3714750" cy="4043363"/>
          </a:xfrm>
        </p:spPr>
      </p:pic>
      <p:sp>
        <p:nvSpPr>
          <p:cNvPr id="100356" name="TextBox 4"/>
          <p:cNvSpPr txBox="1">
            <a:spLocks noChangeArrowheads="1"/>
          </p:cNvSpPr>
          <p:nvPr/>
        </p:nvSpPr>
        <p:spPr bwMode="auto">
          <a:xfrm>
            <a:off x="4724308" y="5380672"/>
            <a:ext cx="442912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smear : schizocytes</a:t>
            </a:r>
            <a:endParaRPr lang="sr-Latn-RS" altLang="en-U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Erythrocytes change shape when passing through altered blood vessels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morphologically altered erythrocytes are 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called</a:t>
            </a:r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schizocytes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071688"/>
            <a:ext cx="4714875" cy="283154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 </a:t>
            </a:r>
            <a:r>
              <a:rPr lang="en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Triad </a:t>
            </a: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sz="20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prolonged PT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aPTT ( less significant) 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sz="20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increased D- dimer </a:t>
            </a:r>
            <a:r>
              <a:rPr lang="en" sz="2000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FDP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(fibrin/fibrinogen degradation products)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  <a:r>
              <a:rPr 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icroangiopathic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deformities of erythrocytes </a:t>
            </a:r>
            <a:r>
              <a:rPr lang="en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(schizocytes).</a:t>
            </a:r>
            <a:endParaRPr lang="en" sz="2000" dirty="0">
              <a:solidFill>
                <a:srgbClr val="00B0F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Often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also:</a:t>
            </a:r>
            <a:r>
              <a:rPr lang="en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err="1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r>
              <a:rPr lang="en" sz="20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000" dirty="0" err="1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prolonged </a:t>
            </a:r>
            <a:r>
              <a:rPr lang="en" sz="20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TT, </a:t>
            </a:r>
            <a:r>
              <a:rPr lang="en" sz="2000" dirty="0" err="1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low</a:t>
            </a:r>
            <a:r>
              <a:rPr lang="en" sz="2000" dirty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err="1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fibrinogen</a:t>
            </a:r>
            <a:endParaRPr lang="sr-Cyrl-CS" sz="2000" dirty="0">
              <a:solidFill>
                <a:srgbClr val="00B0F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14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3"/>
          <p:cNvSpPr>
            <a:spLocks noGrp="1"/>
          </p:cNvSpPr>
          <p:nvPr>
            <p:ph type="title" idx="4294967295"/>
          </p:nvPr>
        </p:nvSpPr>
        <p:spPr>
          <a:xfrm>
            <a:off x="297008" y="-32212"/>
            <a:ext cx="8229600" cy="724908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Diagnostic algorithm </a:t>
            </a:r>
            <a:r>
              <a:rPr lang="sr-Latn-RS" altLang="en-US" sz="3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DIC</a:t>
            </a:r>
            <a:r>
              <a:rPr lang="sr-Latn-R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 Score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2419" name="TextBox 4"/>
          <p:cNvSpPr txBox="1">
            <a:spLocks noChangeArrowheads="1"/>
          </p:cNvSpPr>
          <p:nvPr/>
        </p:nvSpPr>
        <p:spPr bwMode="auto">
          <a:xfrm>
            <a:off x="297008" y="5373216"/>
            <a:ext cx="88469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sr-Latn-RS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Degree of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prolonged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PT,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reduced platelets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</a:t>
            </a:r>
            <a:r>
              <a:rPr lang="sr-Latn-RS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fibrinogen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elevated </a:t>
            </a:r>
            <a:r>
              <a:rPr lang="sr-Latn-RS" altLang="en-US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 dimer  </a:t>
            </a: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have </a:t>
            </a:r>
            <a:r>
              <a:rPr lang="en-US" altLang="en-US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certain number of </a:t>
            </a:r>
            <a:r>
              <a:rPr lang="en-US" altLang="en-US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points</a:t>
            </a:r>
            <a:endParaRPr lang="sr-Latn-RS" altLang="en-US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sr-Latn-RS" alt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Score </a:t>
            </a:r>
            <a:r>
              <a:rPr lang="en" alt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above</a:t>
            </a:r>
            <a:r>
              <a:rPr lang="en" alt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5</a:t>
            </a:r>
            <a:r>
              <a:rPr lang="sr-Latn-RS" altLang="en-US" dirty="0" smtClean="0">
                <a:solidFill>
                  <a:srgbClr val="00B0F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points:  diagnosis of DIC</a:t>
            </a:r>
            <a:endParaRPr lang="sr-Latn-RS" altLang="en-US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Score </a:t>
            </a:r>
            <a:r>
              <a:rPr lang="sr-Latn-RS" altLang="en-US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below 5: </a:t>
            </a:r>
            <a:r>
              <a:rPr lang="sr-Latn-RS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</a:t>
            </a:r>
            <a:r>
              <a:rPr lang="en-US" alt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iagnosis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DIK is not </a:t>
            </a:r>
            <a:r>
              <a:rPr lang="en-U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certain</a:t>
            </a:r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repeat </a:t>
            </a:r>
            <a:r>
              <a:rPr lang="en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examination the next </a:t>
            </a:r>
            <a:r>
              <a:rPr lang="en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day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/>
          </p:nvPr>
        </p:nvGraphicFramePr>
        <p:xfrm>
          <a:off x="1259632" y="1484784"/>
          <a:ext cx="5760640" cy="3307828"/>
        </p:xfrm>
        <a:graphic>
          <a:graphicData uri="http://schemas.openxmlformats.org/drawingml/2006/table">
            <a:tbl>
              <a:tblPr firstRow="1" bandRow="1"/>
              <a:tblGrid>
                <a:gridCol w="5760640">
                  <a:extLst>
                    <a:ext uri="{9D8B030D-6E8A-4147-A177-3AD203B41FA5}"/>
                  </a:extLst>
                </a:gridCol>
              </a:tblGrid>
              <a:tr h="511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sr-Latn-RS" sz="1600" dirty="0" smtClean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Parameter                               number od points</a:t>
                      </a:r>
                      <a:endParaRPr lang="en-US" sz="160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6" marR="91426" marT="45750" marB="4575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/>
                </a:extLst>
              </a:tr>
              <a:tr h="511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sr-Latn-RS" sz="16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               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</a:t>
                      </a:r>
                      <a:r>
                        <a:rPr lang="sr-Cyrl-RS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           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</a:t>
                      </a:r>
                      <a:r>
                        <a:rPr lang="sr-Cyrl-RS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        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</a:t>
                      </a:r>
                      <a:r>
                        <a:rPr lang="sr-Cyrl-RS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       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 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6" marR="91426" marT="45750" marB="4575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511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Platelet count   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&gt;</a:t>
                      </a:r>
                      <a:r>
                        <a:rPr lang="sr-Cyrl-RS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100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50-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100     &lt;</a:t>
                      </a:r>
                      <a:r>
                        <a:rPr lang="sr-Cyrl-RS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50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6" marR="91426" marT="45750" marB="4575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7174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prolonged P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Т    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</a:t>
                      </a:r>
                      <a:r>
                        <a:rPr lang="sr-Cyrl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&lt;3 </a:t>
                      </a: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             3-6s          &gt;6s</a:t>
                      </a:r>
                      <a:endParaRPr lang="en-US" sz="16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6" marR="91426" marT="45750" marB="4575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5117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 dimer         normal        slightly elevated elevated </a:t>
                      </a:r>
                      <a:endParaRPr lang="en-US" sz="1600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6" marR="91426" marT="45750" marB="4575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4760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sr-Latn-RS" sz="160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Fibrinogen            </a:t>
                      </a:r>
                      <a:r>
                        <a:rPr lang="sr-Latn-RS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&gt;1g/l</a:t>
                      </a:r>
                      <a:r>
                        <a:rPr lang="sr-Latn-RS" sz="1600" baseline="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</a:t>
                      </a:r>
                      <a:r>
                        <a:rPr lang="sr-Latn-RS" sz="1600" baseline="0" dirty="0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      </a:t>
                      </a:r>
                      <a:r>
                        <a:rPr lang="sr-Latn-RS" sz="1600" baseline="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&lt;1g/l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91426" marR="91426" marT="45750" marB="4575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7008" y="659833"/>
            <a:ext cx="8521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alt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 Score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based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 a series of laboratory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parameters</a:t>
            </a:r>
            <a:r>
              <a:rPr lang="sr-Latn-R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PC, PT, D dimer fibrinogen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lang="sr-Latn-R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Latn-RS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 Score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categorizes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patients into "probable overt DIC" and "not overt DIC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13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143000"/>
            <a:ext cx="7429500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2339752" y="5661248"/>
            <a:ext cx="397846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Immune thrombocytopenia ( ITP </a:t>
            </a:r>
            <a:r>
              <a:rPr lang="en" altLang="en-US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endParaRPr lang="en" altLang="en-US" sz="22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61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 idx="4294967295"/>
          </p:nvPr>
        </p:nvSpPr>
        <p:spPr>
          <a:xfrm>
            <a:off x="357188" y="0"/>
            <a:ext cx="8229600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reatment of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DIC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3427" name="Content Placeholder 2"/>
          <p:cNvSpPr>
            <a:spLocks noGrp="1"/>
          </p:cNvSpPr>
          <p:nvPr>
            <p:ph idx="4294967295"/>
          </p:nvPr>
        </p:nvSpPr>
        <p:spPr>
          <a:xfrm>
            <a:off x="357188" y="928688"/>
            <a:ext cx="8572500" cy="5572125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Principles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Improvement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basic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diseases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Maintenance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circulation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oxygenation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Stopping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thromboembolic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complication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</a:t>
            </a:r>
            <a:endParaRPr lang="en-US" alt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Treatment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basic disease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Replacement therapy: platelet transfusions, cryoprecipitate, fresh frozen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plasma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Antithrombotic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drugs : heparin , LMWH</a:t>
            </a:r>
          </a:p>
          <a:p>
            <a:pPr>
              <a:buFontTx/>
              <a:buAutoNum type="arabicPeriod"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Concentrates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 inhibitor: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concentrate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antithrombin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Antifibrinolytics: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not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recommended, they are used only in clearly proven secondary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hyperfibrinolysis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(together with heparin)</a:t>
            </a:r>
            <a:endParaRPr lang="sr-Latn-RS" altLang="en-U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New therapeutic options: recombinant tissue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pathway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inhibitor (TFPI), recombinant human activated protein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endParaRPr lang="en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42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>
          <a:xfrm>
            <a:off x="0" y="571500"/>
            <a:ext cx="8892480" cy="642938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Heparin-induced thrombocytopenia (HIT)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231427" y="1412776"/>
            <a:ext cx="8429625" cy="4158778"/>
          </a:xfrm>
        </p:spPr>
        <p:txBody>
          <a:bodyPr/>
          <a:lstStyle/>
          <a:p>
            <a:pPr>
              <a:defRPr/>
            </a:pPr>
            <a:endParaRPr lang="sr-Cyrl-C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Heparin-induced thrombocytopenia (HIT) is a complication of heparin therapy</a:t>
            </a:r>
          </a:p>
          <a:p>
            <a:pPr>
              <a:defRPr/>
            </a:pP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Occurs in about 3% of patients during treatment with heparin that lasts longer than 5 days (less often with the use of LMWH)</a:t>
            </a:r>
          </a:p>
          <a:p>
            <a:pPr>
              <a:defRPr/>
            </a:pPr>
            <a:r>
              <a:rPr lang="en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Type 1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nonimmune disorder that results from the direct effect of heparin on platelet activation.</a:t>
            </a:r>
          </a:p>
          <a:p>
            <a:pPr>
              <a:defRPr/>
            </a:pPr>
            <a:r>
              <a:rPr lang="en-US" sz="2200" baseline="30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Type 2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prothrombotic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immunologically disorder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caused by antibodies to complexes of platelet factor 4 (PF4) and heparin.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>
              <a:buFontTx/>
              <a:buNone/>
              <a:defRPr/>
            </a:pPr>
            <a:r>
              <a:rPr lang="en" sz="22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    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>
          <a:xfrm>
            <a:off x="-108520" y="32651"/>
            <a:ext cx="8704262" cy="555625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Heparin-induced thrombocytopenia (HIT)</a:t>
            </a:r>
            <a:endParaRPr lang="en" altLang="en-US" sz="28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704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903136"/>
            <a:ext cx="5184576" cy="5438647"/>
          </a:xfrm>
        </p:spPr>
      </p:pic>
      <p:sp>
        <p:nvSpPr>
          <p:cNvPr id="2" name="TextBox 1"/>
          <p:cNvSpPr txBox="1"/>
          <p:nvPr/>
        </p:nvSpPr>
        <p:spPr>
          <a:xfrm>
            <a:off x="5292080" y="881737"/>
            <a:ext cx="365528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antibodies bind to the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complexes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 4 </a:t>
            </a:r>
            <a:r>
              <a:rPr lang="sr-Latn-R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PF4</a:t>
            </a:r>
            <a:r>
              <a:rPr lang="sr-Latn-R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-heparin </a:t>
            </a:r>
            <a:endParaRPr lang="sr-Latn-R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induce platelet activation by cross-linking 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FcγIIA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receptors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 activation results in the release of 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procoagulant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platelet 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microparticles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platelet consumption, and thrombocytopenia. </a:t>
            </a:r>
          </a:p>
          <a:p>
            <a:endParaRPr lang="en-U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hrombin</a:t>
            </a:r>
            <a:r>
              <a:rPr lang="sr-Latn-R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generation</a:t>
            </a:r>
            <a:r>
              <a:rPr lang="sr-Latn-R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activation of inflammatory cells, </a:t>
            </a:r>
            <a:endParaRPr lang="sr-Latn-R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endothelial injury</a:t>
            </a:r>
            <a:endParaRPr lang="sr-Latn-RS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producing the characteristic venous and arterial thromboses of HIT.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0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98475"/>
            <a:ext cx="8610600" cy="6096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HIT</a:t>
            </a:r>
            <a:r>
              <a:rPr lang="sr-Latn-R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skin </a:t>
            </a:r>
            <a:r>
              <a:rPr lang="sr-Latn-R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necrosis and </a:t>
            </a:r>
            <a:r>
              <a:rPr lang="sr-Latn-R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gangrene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5475" name="Picture 4" descr="untitled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720" y="2132856"/>
            <a:ext cx="5040560" cy="3888432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054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Heparin-induced thrombocytopenia (HIT)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7827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578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Diagnosis 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HIT type 2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4Ts score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4Ts is a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pretest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scoring system for HIT that is widely used in clinical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practice.</a:t>
            </a:r>
            <a:r>
              <a:rPr lang="en-US" sz="2000" baseline="30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title refers to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characteristics of HIT: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hrombocytopenia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iming of thrombocytopenia relative to heparin exposure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hrombosis or other sequelae of HIT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Likelihood of other (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</a:t>
            </a:r>
            <a:r>
              <a:rPr 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her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causes of </a:t>
            </a:r>
            <a:r>
              <a:rPr 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hrombocytopenia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Functional laboratory tests for proving HIT antibodies (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eg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agglutination gel immunoassay that is fast, sensitive and specific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is not routinely implemented</a:t>
            </a:r>
            <a:endParaRPr lang="en-U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85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le 1"/>
          <p:cNvSpPr>
            <a:spLocks noGrp="1"/>
          </p:cNvSpPr>
          <p:nvPr>
            <p:ph type="title"/>
          </p:nvPr>
        </p:nvSpPr>
        <p:spPr>
          <a:xfrm>
            <a:off x="0" y="-117242"/>
            <a:ext cx="9286875" cy="690985"/>
          </a:xfrm>
        </p:spPr>
        <p:txBody>
          <a:bodyPr/>
          <a:lstStyle/>
          <a:p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4Ts 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score</a:t>
            </a:r>
            <a:r>
              <a:rPr lang="sr-Latn-R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sz="2400" baseline="30000" dirty="0"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Criteria 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that determine 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probability 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HIT</a:t>
            </a:r>
            <a:endParaRPr lang="en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51571" y="466530"/>
          <a:ext cx="8229600" cy="4358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16623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Feature</a:t>
                      </a:r>
                      <a:endParaRPr lang="en-US" sz="1600" b="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1600" b="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</a:t>
                      </a:r>
                      <a:endParaRPr lang="en-US" sz="1600" b="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1600" b="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</a:t>
                      </a:r>
                      <a:endParaRPr lang="en-US" sz="1600" b="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sz="1600" b="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0</a:t>
                      </a:r>
                      <a:endParaRPr lang="en-US" sz="1600" b="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7576"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thrombocytopenia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&gt;50% fall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and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platelet nadir 20-100 × 10</a:t>
                      </a:r>
                      <a:r>
                        <a:rPr lang="en-US" sz="1600" b="0" i="0" kern="1200" baseline="300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9</a:t>
                      </a:r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/L</a:t>
                      </a:r>
                      <a:endParaRPr lang="en-US" sz="1600" b="0" i="0" kern="1200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30%-50% fall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or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platelet nadir 10-19× 10</a:t>
                      </a:r>
                      <a:r>
                        <a:rPr lang="en-US" sz="1600" b="0" i="0" kern="1200" baseline="300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9</a:t>
                      </a:r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/L</a:t>
                      </a:r>
                      <a:endParaRPr lang="en-US" sz="1600" b="0" i="0" kern="1200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&lt; 30% fall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or</a:t>
                      </a:r>
                    </a:p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platelet nadir &lt; 10×10</a:t>
                      </a:r>
                      <a:r>
                        <a:rPr lang="en-US" sz="1600" b="0" i="0" kern="1200" baseline="300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9</a:t>
                      </a:r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/L</a:t>
                      </a:r>
                      <a:endParaRPr lang="en-US" sz="1600" b="0" i="0" kern="1200" dirty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07576"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Timing of platelet count fall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5-10 days or &lt;1 day if recently </a:t>
                      </a:r>
                      <a:r>
                        <a:rPr lang="en" sz="1600" baseline="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treated with heparin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&gt;10 days or unclear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&lt;1 day if not recently treated with heparin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37893"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Thrombosis or other sequelae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Thrombosis, skin necrosis or acute systemic reaction after iv administration of heparin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Progressive, recurrent or no thrombosis, or erythematous skin lesion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None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5208"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Other causes of thrombocytopenia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Calibri Light" panose="020F0302020204030204" pitchFamily="34" charset="0"/>
                        </a:rPr>
                        <a:t>None apparent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possible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definite</a:t>
                      </a:r>
                      <a:endParaRPr lang="en-US" sz="1600" dirty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686" marB="45686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932056"/>
            <a:ext cx="913274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R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Degree of </a:t>
            </a:r>
            <a:r>
              <a:rPr lang="en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</a:t>
            </a:r>
            <a:r>
              <a:rPr lang="sr-Latn-R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t</a:t>
            </a:r>
            <a:r>
              <a:rPr lang="en-US" sz="16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iming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platelet count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fall</a:t>
            </a:r>
            <a:r>
              <a:rPr lang="sr-Latn-R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,t</a:t>
            </a:r>
            <a:r>
              <a:rPr lang="en-US" sz="16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hrombosis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other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sequelae</a:t>
            </a:r>
            <a:r>
              <a:rPr lang="sr-Latn-R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have </a:t>
            </a:r>
            <a:r>
              <a:rPr lang="en-U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certain number of points</a:t>
            </a:r>
            <a:endParaRPr lang="sr-Latn-RS" alt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1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High </a:t>
            </a:r>
            <a:r>
              <a:rPr lang="e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risk: </a:t>
            </a: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6-8 points-discontinue heparin, continue non-heparin anticoagulant</a:t>
            </a:r>
          </a:p>
          <a:p>
            <a:pPr eaLnBrk="1" hangingPunct="1">
              <a:defRPr/>
            </a:pPr>
            <a:r>
              <a:rPr lang="e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Moderate risk: </a:t>
            </a: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4-5 points - doctor's assessment</a:t>
            </a:r>
          </a:p>
          <a:p>
            <a:pPr eaLnBrk="1" hangingPunct="1">
              <a:defRPr/>
            </a:pPr>
            <a:r>
              <a:rPr lang="en" sz="16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Low risk: </a:t>
            </a: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continue </a:t>
            </a:r>
            <a:r>
              <a:rPr lang="en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LMWH</a:t>
            </a:r>
            <a:endParaRPr lang="sr-Latn-RS" sz="16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Positive antibodies: continue non-heparin anticoagulant</a:t>
            </a:r>
          </a:p>
          <a:p>
            <a:pPr eaLnBrk="1" hangingPunct="1">
              <a:defRPr/>
            </a:pP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Negative antibodies: consider continuing with LMWH</a:t>
            </a:r>
            <a:endParaRPr 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72200" y="5301389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Total scores and corresponding probability of HIT are as follows:</a:t>
            </a:r>
          </a:p>
          <a:p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0-3: Low probability</a:t>
            </a:r>
          </a:p>
          <a:p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4-5: Intermediate probability</a:t>
            </a:r>
          </a:p>
          <a:p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6-8: High probability</a:t>
            </a:r>
          </a:p>
        </p:txBody>
      </p:sp>
    </p:spTree>
    <p:extLst>
      <p:ext uri="{BB962C8B-B14F-4D97-AF65-F5344CB8AC3E}">
        <p14:creationId xmlns:p14="http://schemas.microsoft.com/office/powerpoint/2010/main" val="69380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le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929687" cy="1143000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Heparin-induced thrombocytopenia (HIT)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1619" name="Content Placeholder 2"/>
          <p:cNvSpPr>
            <a:spLocks noGrp="1"/>
          </p:cNvSpPr>
          <p:nvPr>
            <p:ph idx="1"/>
          </p:nvPr>
        </p:nvSpPr>
        <p:spPr>
          <a:xfrm>
            <a:off x="285750" y="1600200"/>
            <a:ext cx="8858250" cy="4525963"/>
          </a:xfrm>
        </p:spPr>
        <p:txBody>
          <a:bodyPr/>
          <a:lstStyle/>
          <a:p>
            <a:pPr>
              <a:buNone/>
            </a:pP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sr-Latn-R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herapy</a:t>
            </a:r>
            <a:r>
              <a:rPr lang="sr-Latn-RS" altLang="en-US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HIT type 2</a:t>
            </a:r>
          </a:p>
          <a:p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Stop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 immediately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Urgently apply non-heparin anticoagulants until normalization of </a:t>
            </a:r>
            <a:r>
              <a:rPr lang="sr-Latn-R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PLT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&gt;150x109 </a:t>
            </a:r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/L: Danaparoid (Orgaran), Lepirudin (Refludin), Fondaparin (Arixtra) , A gratroban, Bivaliridin (Angiomax) and others.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Auxiliary therapy: immunoglobulins, plasmapheresis, aspirin, concentrate AT (Kybernin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Therapy of HIT with negative HIT antibodies:</a:t>
            </a:r>
          </a:p>
          <a:p>
            <a:r>
              <a:rPr lang="en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consider continuing LMWH treatment</a:t>
            </a:r>
          </a:p>
        </p:txBody>
      </p:sp>
    </p:spTree>
    <p:extLst>
      <p:ext uri="{BB962C8B-B14F-4D97-AF65-F5344CB8AC3E}">
        <p14:creationId xmlns:p14="http://schemas.microsoft.com/office/powerpoint/2010/main" val="281886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/>
          </p:nvPr>
        </p:nvSpPr>
        <p:spPr>
          <a:xfrm>
            <a:off x="-13122" y="332656"/>
            <a:ext cx="9144000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Thrombotic </a:t>
            </a: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thrombocytopenic purpura (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214312" y="1772816"/>
            <a:ext cx="8715375" cy="3945607"/>
          </a:xfrm>
        </p:spPr>
        <p:txBody>
          <a:bodyPr/>
          <a:lstStyle/>
          <a:p>
            <a:pPr>
              <a:defRPr/>
            </a:pPr>
            <a:r>
              <a:rPr lang="en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Rare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syndrome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C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Formation of disseminated occlusive platelet aggregates in terminal arterioles and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capillaries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disease manifests itself in the form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endParaRPr lang="en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endParaRPr lang="sr-Cyrl-RS" sz="2000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Intravascular 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microangiopathic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hemolytic anemia (MAHA) </a:t>
            </a:r>
            <a:endParaRPr lang="sr-Latn-RS" sz="2000" dirty="0" smtClean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(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fragmentation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erythrocytes when passing through occluded small blood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0" indent="0">
              <a:buNone/>
              <a:defRPr/>
            </a:pPr>
            <a:r>
              <a:rPr lang="sr-Latn-R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vessels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>
              <a:defRPr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Organ dysfunctions, especially the CNS, GIT and kidneys </a:t>
            </a:r>
            <a:endParaRPr lang="sr-Latn-RS" sz="2000" dirty="0" smtClean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  <a:defRPr/>
            </a:pPr>
            <a:r>
              <a:rPr lang="sr-Latn-R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formation of platelet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microaggregates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occlusion of small blood vessels)</a:t>
            </a:r>
          </a:p>
        </p:txBody>
      </p:sp>
    </p:spTree>
    <p:extLst>
      <p:ext uri="{BB962C8B-B14F-4D97-AF65-F5344CB8AC3E}">
        <p14:creationId xmlns:p14="http://schemas.microsoft.com/office/powerpoint/2010/main" val="256152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68" name="Group 59"/>
          <p:cNvGrpSpPr>
            <a:grpSpLocks/>
          </p:cNvGrpSpPr>
          <p:nvPr/>
        </p:nvGrpSpPr>
        <p:grpSpPr bwMode="auto">
          <a:xfrm>
            <a:off x="318490" y="5134862"/>
            <a:ext cx="3997325" cy="177800"/>
            <a:chOff x="240" y="2976"/>
            <a:chExt cx="2518" cy="112"/>
          </a:xfrm>
        </p:grpSpPr>
        <p:sp>
          <p:nvSpPr>
            <p:cNvPr id="114507" name="Line 60"/>
            <p:cNvSpPr>
              <a:spLocks noChangeShapeType="1"/>
            </p:cNvSpPr>
            <p:nvPr/>
          </p:nvSpPr>
          <p:spPr bwMode="auto">
            <a:xfrm flipV="1">
              <a:off x="240" y="3072"/>
              <a:ext cx="251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4508" name="Group 61"/>
            <p:cNvGrpSpPr>
              <a:grpSpLocks/>
            </p:cNvGrpSpPr>
            <p:nvPr/>
          </p:nvGrpSpPr>
          <p:grpSpPr bwMode="auto">
            <a:xfrm>
              <a:off x="288" y="2976"/>
              <a:ext cx="598" cy="112"/>
              <a:chOff x="290" y="1936"/>
              <a:chExt cx="598" cy="112"/>
            </a:xfrm>
          </p:grpSpPr>
          <p:sp>
            <p:nvSpPr>
              <p:cNvPr id="114539" name="Freeform 62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4540" name="Group 63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541" name="Freeform 64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42" name="Freeform 65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43" name="Freeform 66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44" name="Freeform 67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45" name="Freeform 68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46" name="Freeform 69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47" name="Freeform 70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509" name="Group 71"/>
            <p:cNvGrpSpPr>
              <a:grpSpLocks/>
            </p:cNvGrpSpPr>
            <p:nvPr/>
          </p:nvGrpSpPr>
          <p:grpSpPr bwMode="auto">
            <a:xfrm>
              <a:off x="912" y="2976"/>
              <a:ext cx="598" cy="112"/>
              <a:chOff x="290" y="1936"/>
              <a:chExt cx="598" cy="112"/>
            </a:xfrm>
          </p:grpSpPr>
          <p:sp>
            <p:nvSpPr>
              <p:cNvPr id="114530" name="Freeform 72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4531" name="Group 73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532" name="Freeform 74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33" name="Freeform 75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34" name="Freeform 76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35" name="Freeform 77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36" name="Freeform 78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37" name="Freeform 79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38" name="Freeform 80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510" name="Group 81"/>
            <p:cNvGrpSpPr>
              <a:grpSpLocks/>
            </p:cNvGrpSpPr>
            <p:nvPr/>
          </p:nvGrpSpPr>
          <p:grpSpPr bwMode="auto">
            <a:xfrm>
              <a:off x="1536" y="2976"/>
              <a:ext cx="598" cy="112"/>
              <a:chOff x="290" y="1936"/>
              <a:chExt cx="598" cy="112"/>
            </a:xfrm>
          </p:grpSpPr>
          <p:sp>
            <p:nvSpPr>
              <p:cNvPr id="114521" name="Freeform 82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4522" name="Group 83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523" name="Freeform 84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4" name="Freeform 85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5" name="Freeform 86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6" name="Freeform 87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7" name="Freeform 88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8" name="Freeform 89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9" name="Freeform 90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511" name="Group 91"/>
            <p:cNvGrpSpPr>
              <a:grpSpLocks/>
            </p:cNvGrpSpPr>
            <p:nvPr/>
          </p:nvGrpSpPr>
          <p:grpSpPr bwMode="auto">
            <a:xfrm>
              <a:off x="2160" y="2976"/>
              <a:ext cx="598" cy="112"/>
              <a:chOff x="290" y="1936"/>
              <a:chExt cx="598" cy="112"/>
            </a:xfrm>
          </p:grpSpPr>
          <p:sp>
            <p:nvSpPr>
              <p:cNvPr id="114512" name="Freeform 92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4513" name="Group 93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514" name="Freeform 94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15" name="Freeform 95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16" name="Freeform 96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17" name="Freeform 97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18" name="Freeform 98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19" name="Freeform 99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520" name="Freeform 100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13671" name="Text Box 103"/>
          <p:cNvSpPr txBox="1">
            <a:spLocks noChangeArrowheads="1"/>
          </p:cNvSpPr>
          <p:nvPr/>
        </p:nvSpPr>
        <p:spPr bwMode="auto">
          <a:xfrm>
            <a:off x="1142598" y="5445213"/>
            <a:ext cx="3089307" cy="107721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normal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multimers</a:t>
            </a:r>
            <a:endParaRPr lang="sr-Cyrl-R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hangingPunct="1"/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</a:t>
            </a:r>
            <a:r>
              <a:rPr lang="en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ADAMTS13 )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hangingPunct="1"/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113673" name="Group 212"/>
          <p:cNvGrpSpPr>
            <a:grpSpLocks/>
          </p:cNvGrpSpPr>
          <p:nvPr/>
        </p:nvGrpSpPr>
        <p:grpSpPr bwMode="auto">
          <a:xfrm>
            <a:off x="1125898" y="4018373"/>
            <a:ext cx="850900" cy="609600"/>
            <a:chOff x="540" y="1270"/>
            <a:chExt cx="536" cy="384"/>
          </a:xfrm>
        </p:grpSpPr>
        <p:grpSp>
          <p:nvGrpSpPr>
            <p:cNvPr id="114364" name="Group 213"/>
            <p:cNvGrpSpPr>
              <a:grpSpLocks/>
            </p:cNvGrpSpPr>
            <p:nvPr/>
          </p:nvGrpSpPr>
          <p:grpSpPr bwMode="auto">
            <a:xfrm>
              <a:off x="540" y="1270"/>
              <a:ext cx="536" cy="384"/>
              <a:chOff x="540" y="2248"/>
              <a:chExt cx="536" cy="384"/>
            </a:xfrm>
          </p:grpSpPr>
          <p:sp>
            <p:nvSpPr>
              <p:cNvPr id="114384" name="Freeform 214"/>
              <p:cNvSpPr>
                <a:spLocks/>
              </p:cNvSpPr>
              <p:nvPr/>
            </p:nvSpPr>
            <p:spPr bwMode="invGray">
              <a:xfrm>
                <a:off x="932" y="2416"/>
                <a:ext cx="144" cy="40"/>
              </a:xfrm>
              <a:custGeom>
                <a:avLst/>
                <a:gdLst>
                  <a:gd name="T0" fmla="*/ 144 w 144"/>
                  <a:gd name="T1" fmla="*/ 16 h 40"/>
                  <a:gd name="T2" fmla="*/ 144 w 144"/>
                  <a:gd name="T3" fmla="*/ 24 h 40"/>
                  <a:gd name="T4" fmla="*/ 128 w 144"/>
                  <a:gd name="T5" fmla="*/ 32 h 40"/>
                  <a:gd name="T6" fmla="*/ 104 w 144"/>
                  <a:gd name="T7" fmla="*/ 32 h 40"/>
                  <a:gd name="T8" fmla="*/ 72 w 144"/>
                  <a:gd name="T9" fmla="*/ 40 h 40"/>
                  <a:gd name="T10" fmla="*/ 72 w 144"/>
                  <a:gd name="T11" fmla="*/ 40 h 40"/>
                  <a:gd name="T12" fmla="*/ 40 w 144"/>
                  <a:gd name="T13" fmla="*/ 32 h 40"/>
                  <a:gd name="T14" fmla="*/ 16 w 144"/>
                  <a:gd name="T15" fmla="*/ 32 h 40"/>
                  <a:gd name="T16" fmla="*/ 0 w 144"/>
                  <a:gd name="T17" fmla="*/ 24 h 40"/>
                  <a:gd name="T18" fmla="*/ 0 w 144"/>
                  <a:gd name="T19" fmla="*/ 16 h 40"/>
                  <a:gd name="T20" fmla="*/ 0 w 144"/>
                  <a:gd name="T21" fmla="*/ 16 h 40"/>
                  <a:gd name="T22" fmla="*/ 0 w 144"/>
                  <a:gd name="T23" fmla="*/ 8 h 40"/>
                  <a:gd name="T24" fmla="*/ 16 w 144"/>
                  <a:gd name="T25" fmla="*/ 0 h 40"/>
                  <a:gd name="T26" fmla="*/ 40 w 144"/>
                  <a:gd name="T27" fmla="*/ 0 h 40"/>
                  <a:gd name="T28" fmla="*/ 72 w 144"/>
                  <a:gd name="T29" fmla="*/ 0 h 40"/>
                  <a:gd name="T30" fmla="*/ 72 w 144"/>
                  <a:gd name="T31" fmla="*/ 0 h 40"/>
                  <a:gd name="T32" fmla="*/ 104 w 144"/>
                  <a:gd name="T33" fmla="*/ 0 h 40"/>
                  <a:gd name="T34" fmla="*/ 128 w 144"/>
                  <a:gd name="T35" fmla="*/ 0 h 40"/>
                  <a:gd name="T36" fmla="*/ 144 w 144"/>
                  <a:gd name="T37" fmla="*/ 8 h 40"/>
                  <a:gd name="T38" fmla="*/ 144 w 144"/>
                  <a:gd name="T39" fmla="*/ 16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4"/>
                  <a:gd name="T61" fmla="*/ 0 h 40"/>
                  <a:gd name="T62" fmla="*/ 144 w 144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4" h="40">
                    <a:moveTo>
                      <a:pt x="144" y="16"/>
                    </a:moveTo>
                    <a:lnTo>
                      <a:pt x="144" y="24"/>
                    </a:lnTo>
                    <a:lnTo>
                      <a:pt x="128" y="32"/>
                    </a:lnTo>
                    <a:lnTo>
                      <a:pt x="104" y="32"/>
                    </a:lnTo>
                    <a:lnTo>
                      <a:pt x="72" y="40"/>
                    </a:lnTo>
                    <a:lnTo>
                      <a:pt x="40" y="32"/>
                    </a:lnTo>
                    <a:lnTo>
                      <a:pt x="16" y="32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40" y="0"/>
                    </a:lnTo>
                    <a:lnTo>
                      <a:pt x="72" y="0"/>
                    </a:lnTo>
                    <a:lnTo>
                      <a:pt x="104" y="0"/>
                    </a:lnTo>
                    <a:lnTo>
                      <a:pt x="128" y="0"/>
                    </a:lnTo>
                    <a:lnTo>
                      <a:pt x="144" y="8"/>
                    </a:lnTo>
                    <a:lnTo>
                      <a:pt x="144" y="16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5" name="Freeform 215"/>
              <p:cNvSpPr>
                <a:spLocks/>
              </p:cNvSpPr>
              <p:nvPr/>
            </p:nvSpPr>
            <p:spPr bwMode="invGray">
              <a:xfrm>
                <a:off x="892" y="2496"/>
                <a:ext cx="112" cy="80"/>
              </a:xfrm>
              <a:custGeom>
                <a:avLst/>
                <a:gdLst>
                  <a:gd name="T0" fmla="*/ 112 w 112"/>
                  <a:gd name="T1" fmla="*/ 80 h 80"/>
                  <a:gd name="T2" fmla="*/ 80 w 112"/>
                  <a:gd name="T3" fmla="*/ 80 h 80"/>
                  <a:gd name="T4" fmla="*/ 40 w 112"/>
                  <a:gd name="T5" fmla="*/ 56 h 80"/>
                  <a:gd name="T6" fmla="*/ 40 w 112"/>
                  <a:gd name="T7" fmla="*/ 56 h 80"/>
                  <a:gd name="T8" fmla="*/ 16 w 112"/>
                  <a:gd name="T9" fmla="*/ 40 h 80"/>
                  <a:gd name="T10" fmla="*/ 8 w 112"/>
                  <a:gd name="T11" fmla="*/ 24 h 80"/>
                  <a:gd name="T12" fmla="*/ 0 w 112"/>
                  <a:gd name="T13" fmla="*/ 8 h 80"/>
                  <a:gd name="T14" fmla="*/ 8 w 112"/>
                  <a:gd name="T15" fmla="*/ 0 h 80"/>
                  <a:gd name="T16" fmla="*/ 8 w 112"/>
                  <a:gd name="T17" fmla="*/ 0 h 80"/>
                  <a:gd name="T18" fmla="*/ 32 w 112"/>
                  <a:gd name="T19" fmla="*/ 0 h 80"/>
                  <a:gd name="T20" fmla="*/ 72 w 112"/>
                  <a:gd name="T21" fmla="*/ 24 h 80"/>
                  <a:gd name="T22" fmla="*/ 72 w 112"/>
                  <a:gd name="T23" fmla="*/ 24 h 80"/>
                  <a:gd name="T24" fmla="*/ 96 w 112"/>
                  <a:gd name="T25" fmla="*/ 40 h 80"/>
                  <a:gd name="T26" fmla="*/ 104 w 112"/>
                  <a:gd name="T27" fmla="*/ 56 h 80"/>
                  <a:gd name="T28" fmla="*/ 112 w 112"/>
                  <a:gd name="T29" fmla="*/ 72 h 80"/>
                  <a:gd name="T30" fmla="*/ 112 w 112"/>
                  <a:gd name="T31" fmla="*/ 80 h 8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2"/>
                  <a:gd name="T49" fmla="*/ 0 h 80"/>
                  <a:gd name="T50" fmla="*/ 112 w 112"/>
                  <a:gd name="T51" fmla="*/ 80 h 8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2" h="80">
                    <a:moveTo>
                      <a:pt x="112" y="80"/>
                    </a:moveTo>
                    <a:lnTo>
                      <a:pt x="80" y="80"/>
                    </a:lnTo>
                    <a:lnTo>
                      <a:pt x="40" y="56"/>
                    </a:lnTo>
                    <a:lnTo>
                      <a:pt x="16" y="40"/>
                    </a:lnTo>
                    <a:lnTo>
                      <a:pt x="8" y="24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32" y="0"/>
                    </a:lnTo>
                    <a:lnTo>
                      <a:pt x="72" y="24"/>
                    </a:lnTo>
                    <a:lnTo>
                      <a:pt x="96" y="40"/>
                    </a:lnTo>
                    <a:lnTo>
                      <a:pt x="104" y="56"/>
                    </a:lnTo>
                    <a:lnTo>
                      <a:pt x="112" y="72"/>
                    </a:lnTo>
                    <a:lnTo>
                      <a:pt x="112" y="8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6" name="Freeform 216"/>
              <p:cNvSpPr>
                <a:spLocks/>
              </p:cNvSpPr>
              <p:nvPr/>
            </p:nvSpPr>
            <p:spPr bwMode="invGray">
              <a:xfrm>
                <a:off x="780" y="2248"/>
                <a:ext cx="48" cy="104"/>
              </a:xfrm>
              <a:custGeom>
                <a:avLst/>
                <a:gdLst>
                  <a:gd name="T0" fmla="*/ 24 w 48"/>
                  <a:gd name="T1" fmla="*/ 104 h 104"/>
                  <a:gd name="T2" fmla="*/ 8 w 48"/>
                  <a:gd name="T3" fmla="*/ 88 h 104"/>
                  <a:gd name="T4" fmla="*/ 0 w 48"/>
                  <a:gd name="T5" fmla="*/ 56 h 104"/>
                  <a:gd name="T6" fmla="*/ 0 w 48"/>
                  <a:gd name="T7" fmla="*/ 56 h 104"/>
                  <a:gd name="T8" fmla="*/ 8 w 48"/>
                  <a:gd name="T9" fmla="*/ 16 h 104"/>
                  <a:gd name="T10" fmla="*/ 24 w 48"/>
                  <a:gd name="T11" fmla="*/ 0 h 104"/>
                  <a:gd name="T12" fmla="*/ 24 w 48"/>
                  <a:gd name="T13" fmla="*/ 0 h 104"/>
                  <a:gd name="T14" fmla="*/ 40 w 48"/>
                  <a:gd name="T15" fmla="*/ 16 h 104"/>
                  <a:gd name="T16" fmla="*/ 48 w 48"/>
                  <a:gd name="T17" fmla="*/ 56 h 104"/>
                  <a:gd name="T18" fmla="*/ 48 w 48"/>
                  <a:gd name="T19" fmla="*/ 56 h 104"/>
                  <a:gd name="T20" fmla="*/ 40 w 48"/>
                  <a:gd name="T21" fmla="*/ 88 h 104"/>
                  <a:gd name="T22" fmla="*/ 24 w 48"/>
                  <a:gd name="T23" fmla="*/ 104 h 10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104"/>
                  <a:gd name="T38" fmla="*/ 48 w 48"/>
                  <a:gd name="T39" fmla="*/ 104 h 10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104">
                    <a:moveTo>
                      <a:pt x="24" y="104"/>
                    </a:moveTo>
                    <a:lnTo>
                      <a:pt x="8" y="88"/>
                    </a:lnTo>
                    <a:lnTo>
                      <a:pt x="0" y="56"/>
                    </a:lnTo>
                    <a:lnTo>
                      <a:pt x="8" y="16"/>
                    </a:lnTo>
                    <a:lnTo>
                      <a:pt x="24" y="0"/>
                    </a:lnTo>
                    <a:lnTo>
                      <a:pt x="40" y="16"/>
                    </a:lnTo>
                    <a:lnTo>
                      <a:pt x="48" y="56"/>
                    </a:lnTo>
                    <a:lnTo>
                      <a:pt x="40" y="88"/>
                    </a:lnTo>
                    <a:lnTo>
                      <a:pt x="24" y="104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7" name="Freeform 217"/>
              <p:cNvSpPr>
                <a:spLocks/>
              </p:cNvSpPr>
              <p:nvPr/>
            </p:nvSpPr>
            <p:spPr bwMode="invGray">
              <a:xfrm>
                <a:off x="540" y="2416"/>
                <a:ext cx="152" cy="40"/>
              </a:xfrm>
              <a:custGeom>
                <a:avLst/>
                <a:gdLst>
                  <a:gd name="T0" fmla="*/ 152 w 152"/>
                  <a:gd name="T1" fmla="*/ 24 h 40"/>
                  <a:gd name="T2" fmla="*/ 144 w 152"/>
                  <a:gd name="T3" fmla="*/ 32 h 40"/>
                  <a:gd name="T4" fmla="*/ 128 w 152"/>
                  <a:gd name="T5" fmla="*/ 32 h 40"/>
                  <a:gd name="T6" fmla="*/ 104 w 152"/>
                  <a:gd name="T7" fmla="*/ 40 h 40"/>
                  <a:gd name="T8" fmla="*/ 80 w 152"/>
                  <a:gd name="T9" fmla="*/ 40 h 40"/>
                  <a:gd name="T10" fmla="*/ 80 w 152"/>
                  <a:gd name="T11" fmla="*/ 40 h 40"/>
                  <a:gd name="T12" fmla="*/ 48 w 152"/>
                  <a:gd name="T13" fmla="*/ 40 h 40"/>
                  <a:gd name="T14" fmla="*/ 24 w 152"/>
                  <a:gd name="T15" fmla="*/ 32 h 40"/>
                  <a:gd name="T16" fmla="*/ 8 w 152"/>
                  <a:gd name="T17" fmla="*/ 32 h 40"/>
                  <a:gd name="T18" fmla="*/ 0 w 152"/>
                  <a:gd name="T19" fmla="*/ 24 h 40"/>
                  <a:gd name="T20" fmla="*/ 0 w 152"/>
                  <a:gd name="T21" fmla="*/ 24 h 40"/>
                  <a:gd name="T22" fmla="*/ 8 w 152"/>
                  <a:gd name="T23" fmla="*/ 16 h 40"/>
                  <a:gd name="T24" fmla="*/ 24 w 152"/>
                  <a:gd name="T25" fmla="*/ 8 h 40"/>
                  <a:gd name="T26" fmla="*/ 48 w 152"/>
                  <a:gd name="T27" fmla="*/ 0 h 40"/>
                  <a:gd name="T28" fmla="*/ 80 w 152"/>
                  <a:gd name="T29" fmla="*/ 0 h 40"/>
                  <a:gd name="T30" fmla="*/ 80 w 152"/>
                  <a:gd name="T31" fmla="*/ 0 h 40"/>
                  <a:gd name="T32" fmla="*/ 104 w 152"/>
                  <a:gd name="T33" fmla="*/ 0 h 40"/>
                  <a:gd name="T34" fmla="*/ 128 w 152"/>
                  <a:gd name="T35" fmla="*/ 8 h 40"/>
                  <a:gd name="T36" fmla="*/ 144 w 152"/>
                  <a:gd name="T37" fmla="*/ 16 h 40"/>
                  <a:gd name="T38" fmla="*/ 152 w 152"/>
                  <a:gd name="T39" fmla="*/ 24 h 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52"/>
                  <a:gd name="T61" fmla="*/ 0 h 40"/>
                  <a:gd name="T62" fmla="*/ 152 w 152"/>
                  <a:gd name="T63" fmla="*/ 40 h 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52" h="40">
                    <a:moveTo>
                      <a:pt x="152" y="24"/>
                    </a:moveTo>
                    <a:lnTo>
                      <a:pt x="144" y="32"/>
                    </a:lnTo>
                    <a:lnTo>
                      <a:pt x="128" y="32"/>
                    </a:lnTo>
                    <a:lnTo>
                      <a:pt x="104" y="40"/>
                    </a:lnTo>
                    <a:lnTo>
                      <a:pt x="80" y="40"/>
                    </a:lnTo>
                    <a:lnTo>
                      <a:pt x="48" y="40"/>
                    </a:lnTo>
                    <a:lnTo>
                      <a:pt x="24" y="32"/>
                    </a:lnTo>
                    <a:lnTo>
                      <a:pt x="8" y="32"/>
                    </a:lnTo>
                    <a:lnTo>
                      <a:pt x="0" y="24"/>
                    </a:lnTo>
                    <a:lnTo>
                      <a:pt x="8" y="16"/>
                    </a:lnTo>
                    <a:lnTo>
                      <a:pt x="24" y="8"/>
                    </a:lnTo>
                    <a:lnTo>
                      <a:pt x="48" y="0"/>
                    </a:lnTo>
                    <a:lnTo>
                      <a:pt x="80" y="0"/>
                    </a:lnTo>
                    <a:lnTo>
                      <a:pt x="104" y="0"/>
                    </a:lnTo>
                    <a:lnTo>
                      <a:pt x="128" y="8"/>
                    </a:lnTo>
                    <a:lnTo>
                      <a:pt x="144" y="16"/>
                    </a:lnTo>
                    <a:lnTo>
                      <a:pt x="152" y="24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8" name="Freeform 218"/>
              <p:cNvSpPr>
                <a:spLocks/>
              </p:cNvSpPr>
              <p:nvPr/>
            </p:nvSpPr>
            <p:spPr bwMode="invGray">
              <a:xfrm>
                <a:off x="780" y="2520"/>
                <a:ext cx="48" cy="112"/>
              </a:xfrm>
              <a:custGeom>
                <a:avLst/>
                <a:gdLst>
                  <a:gd name="T0" fmla="*/ 24 w 48"/>
                  <a:gd name="T1" fmla="*/ 112 h 112"/>
                  <a:gd name="T2" fmla="*/ 8 w 48"/>
                  <a:gd name="T3" fmla="*/ 96 h 112"/>
                  <a:gd name="T4" fmla="*/ 0 w 48"/>
                  <a:gd name="T5" fmla="*/ 56 h 112"/>
                  <a:gd name="T6" fmla="*/ 0 w 48"/>
                  <a:gd name="T7" fmla="*/ 56 h 112"/>
                  <a:gd name="T8" fmla="*/ 8 w 48"/>
                  <a:gd name="T9" fmla="*/ 16 h 112"/>
                  <a:gd name="T10" fmla="*/ 24 w 48"/>
                  <a:gd name="T11" fmla="*/ 0 h 112"/>
                  <a:gd name="T12" fmla="*/ 24 w 48"/>
                  <a:gd name="T13" fmla="*/ 0 h 112"/>
                  <a:gd name="T14" fmla="*/ 40 w 48"/>
                  <a:gd name="T15" fmla="*/ 16 h 112"/>
                  <a:gd name="T16" fmla="*/ 48 w 48"/>
                  <a:gd name="T17" fmla="*/ 56 h 112"/>
                  <a:gd name="T18" fmla="*/ 48 w 48"/>
                  <a:gd name="T19" fmla="*/ 56 h 112"/>
                  <a:gd name="T20" fmla="*/ 40 w 48"/>
                  <a:gd name="T21" fmla="*/ 96 h 112"/>
                  <a:gd name="T22" fmla="*/ 24 w 48"/>
                  <a:gd name="T23" fmla="*/ 112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112"/>
                  <a:gd name="T38" fmla="*/ 48 w 48"/>
                  <a:gd name="T39" fmla="*/ 112 h 11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112">
                    <a:moveTo>
                      <a:pt x="24" y="112"/>
                    </a:moveTo>
                    <a:lnTo>
                      <a:pt x="8" y="96"/>
                    </a:lnTo>
                    <a:lnTo>
                      <a:pt x="0" y="56"/>
                    </a:lnTo>
                    <a:lnTo>
                      <a:pt x="8" y="16"/>
                    </a:lnTo>
                    <a:lnTo>
                      <a:pt x="24" y="0"/>
                    </a:lnTo>
                    <a:lnTo>
                      <a:pt x="40" y="16"/>
                    </a:lnTo>
                    <a:lnTo>
                      <a:pt x="48" y="56"/>
                    </a:lnTo>
                    <a:lnTo>
                      <a:pt x="40" y="96"/>
                    </a:lnTo>
                    <a:lnTo>
                      <a:pt x="24" y="112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9" name="Freeform 219"/>
              <p:cNvSpPr>
                <a:spLocks/>
              </p:cNvSpPr>
              <p:nvPr/>
            </p:nvSpPr>
            <p:spPr bwMode="invGray">
              <a:xfrm>
                <a:off x="612" y="2304"/>
                <a:ext cx="112" cy="80"/>
              </a:xfrm>
              <a:custGeom>
                <a:avLst/>
                <a:gdLst>
                  <a:gd name="T0" fmla="*/ 112 w 112"/>
                  <a:gd name="T1" fmla="*/ 80 h 80"/>
                  <a:gd name="T2" fmla="*/ 80 w 112"/>
                  <a:gd name="T3" fmla="*/ 80 h 80"/>
                  <a:gd name="T4" fmla="*/ 40 w 112"/>
                  <a:gd name="T5" fmla="*/ 56 h 80"/>
                  <a:gd name="T6" fmla="*/ 40 w 112"/>
                  <a:gd name="T7" fmla="*/ 56 h 80"/>
                  <a:gd name="T8" fmla="*/ 16 w 112"/>
                  <a:gd name="T9" fmla="*/ 40 h 80"/>
                  <a:gd name="T10" fmla="*/ 8 w 112"/>
                  <a:gd name="T11" fmla="*/ 24 h 80"/>
                  <a:gd name="T12" fmla="*/ 0 w 112"/>
                  <a:gd name="T13" fmla="*/ 8 h 80"/>
                  <a:gd name="T14" fmla="*/ 0 w 112"/>
                  <a:gd name="T15" fmla="*/ 0 h 80"/>
                  <a:gd name="T16" fmla="*/ 0 w 112"/>
                  <a:gd name="T17" fmla="*/ 0 h 80"/>
                  <a:gd name="T18" fmla="*/ 32 w 112"/>
                  <a:gd name="T19" fmla="*/ 8 h 80"/>
                  <a:gd name="T20" fmla="*/ 72 w 112"/>
                  <a:gd name="T21" fmla="*/ 24 h 80"/>
                  <a:gd name="T22" fmla="*/ 72 w 112"/>
                  <a:gd name="T23" fmla="*/ 24 h 80"/>
                  <a:gd name="T24" fmla="*/ 96 w 112"/>
                  <a:gd name="T25" fmla="*/ 40 h 80"/>
                  <a:gd name="T26" fmla="*/ 104 w 112"/>
                  <a:gd name="T27" fmla="*/ 56 h 80"/>
                  <a:gd name="T28" fmla="*/ 112 w 112"/>
                  <a:gd name="T29" fmla="*/ 72 h 80"/>
                  <a:gd name="T30" fmla="*/ 112 w 112"/>
                  <a:gd name="T31" fmla="*/ 80 h 8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2"/>
                  <a:gd name="T49" fmla="*/ 0 h 80"/>
                  <a:gd name="T50" fmla="*/ 112 w 112"/>
                  <a:gd name="T51" fmla="*/ 80 h 8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2" h="80">
                    <a:moveTo>
                      <a:pt x="112" y="80"/>
                    </a:moveTo>
                    <a:lnTo>
                      <a:pt x="80" y="80"/>
                    </a:lnTo>
                    <a:lnTo>
                      <a:pt x="40" y="56"/>
                    </a:lnTo>
                    <a:lnTo>
                      <a:pt x="16" y="40"/>
                    </a:lnTo>
                    <a:lnTo>
                      <a:pt x="8" y="2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32" y="8"/>
                    </a:lnTo>
                    <a:lnTo>
                      <a:pt x="72" y="24"/>
                    </a:lnTo>
                    <a:lnTo>
                      <a:pt x="96" y="40"/>
                    </a:lnTo>
                    <a:lnTo>
                      <a:pt x="104" y="56"/>
                    </a:lnTo>
                    <a:lnTo>
                      <a:pt x="112" y="72"/>
                    </a:lnTo>
                    <a:lnTo>
                      <a:pt x="112" y="8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0" name="Freeform 220"/>
              <p:cNvSpPr>
                <a:spLocks/>
              </p:cNvSpPr>
              <p:nvPr/>
            </p:nvSpPr>
            <p:spPr bwMode="invGray">
              <a:xfrm>
                <a:off x="876" y="2296"/>
                <a:ext cx="112" cy="80"/>
              </a:xfrm>
              <a:custGeom>
                <a:avLst/>
                <a:gdLst>
                  <a:gd name="T0" fmla="*/ 8 w 112"/>
                  <a:gd name="T1" fmla="*/ 80 h 80"/>
                  <a:gd name="T2" fmla="*/ 0 w 112"/>
                  <a:gd name="T3" fmla="*/ 72 h 80"/>
                  <a:gd name="T4" fmla="*/ 8 w 112"/>
                  <a:gd name="T5" fmla="*/ 56 h 80"/>
                  <a:gd name="T6" fmla="*/ 24 w 112"/>
                  <a:gd name="T7" fmla="*/ 40 h 80"/>
                  <a:gd name="T8" fmla="*/ 40 w 112"/>
                  <a:gd name="T9" fmla="*/ 24 h 80"/>
                  <a:gd name="T10" fmla="*/ 40 w 112"/>
                  <a:gd name="T11" fmla="*/ 24 h 80"/>
                  <a:gd name="T12" fmla="*/ 80 w 112"/>
                  <a:gd name="T13" fmla="*/ 8 h 80"/>
                  <a:gd name="T14" fmla="*/ 112 w 112"/>
                  <a:gd name="T15" fmla="*/ 0 h 80"/>
                  <a:gd name="T16" fmla="*/ 112 w 112"/>
                  <a:gd name="T17" fmla="*/ 0 h 80"/>
                  <a:gd name="T18" fmla="*/ 112 w 112"/>
                  <a:gd name="T19" fmla="*/ 8 h 80"/>
                  <a:gd name="T20" fmla="*/ 112 w 112"/>
                  <a:gd name="T21" fmla="*/ 24 h 80"/>
                  <a:gd name="T22" fmla="*/ 96 w 112"/>
                  <a:gd name="T23" fmla="*/ 40 h 80"/>
                  <a:gd name="T24" fmla="*/ 80 w 112"/>
                  <a:gd name="T25" fmla="*/ 56 h 80"/>
                  <a:gd name="T26" fmla="*/ 80 w 112"/>
                  <a:gd name="T27" fmla="*/ 56 h 80"/>
                  <a:gd name="T28" fmla="*/ 32 w 112"/>
                  <a:gd name="T29" fmla="*/ 80 h 80"/>
                  <a:gd name="T30" fmla="*/ 8 w 112"/>
                  <a:gd name="T31" fmla="*/ 80 h 8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2"/>
                  <a:gd name="T49" fmla="*/ 0 h 80"/>
                  <a:gd name="T50" fmla="*/ 112 w 112"/>
                  <a:gd name="T51" fmla="*/ 80 h 8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2" h="80">
                    <a:moveTo>
                      <a:pt x="8" y="80"/>
                    </a:moveTo>
                    <a:lnTo>
                      <a:pt x="0" y="72"/>
                    </a:lnTo>
                    <a:lnTo>
                      <a:pt x="8" y="56"/>
                    </a:lnTo>
                    <a:lnTo>
                      <a:pt x="24" y="40"/>
                    </a:lnTo>
                    <a:lnTo>
                      <a:pt x="40" y="24"/>
                    </a:lnTo>
                    <a:lnTo>
                      <a:pt x="80" y="8"/>
                    </a:lnTo>
                    <a:lnTo>
                      <a:pt x="112" y="0"/>
                    </a:lnTo>
                    <a:lnTo>
                      <a:pt x="112" y="8"/>
                    </a:lnTo>
                    <a:lnTo>
                      <a:pt x="112" y="24"/>
                    </a:lnTo>
                    <a:lnTo>
                      <a:pt x="96" y="40"/>
                    </a:lnTo>
                    <a:lnTo>
                      <a:pt x="80" y="56"/>
                    </a:lnTo>
                    <a:lnTo>
                      <a:pt x="32" y="80"/>
                    </a:lnTo>
                    <a:lnTo>
                      <a:pt x="8" y="8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1" name="Freeform 221"/>
              <p:cNvSpPr>
                <a:spLocks/>
              </p:cNvSpPr>
              <p:nvPr/>
            </p:nvSpPr>
            <p:spPr bwMode="invGray">
              <a:xfrm>
                <a:off x="916" y="2352"/>
                <a:ext cx="136" cy="56"/>
              </a:xfrm>
              <a:custGeom>
                <a:avLst/>
                <a:gdLst>
                  <a:gd name="T0" fmla="*/ 0 w 136"/>
                  <a:gd name="T1" fmla="*/ 48 h 56"/>
                  <a:gd name="T2" fmla="*/ 0 w 136"/>
                  <a:gd name="T3" fmla="*/ 40 h 56"/>
                  <a:gd name="T4" fmla="*/ 16 w 136"/>
                  <a:gd name="T5" fmla="*/ 32 h 56"/>
                  <a:gd name="T6" fmla="*/ 32 w 136"/>
                  <a:gd name="T7" fmla="*/ 16 h 56"/>
                  <a:gd name="T8" fmla="*/ 56 w 136"/>
                  <a:gd name="T9" fmla="*/ 8 h 56"/>
                  <a:gd name="T10" fmla="*/ 56 w 136"/>
                  <a:gd name="T11" fmla="*/ 8 h 56"/>
                  <a:gd name="T12" fmla="*/ 88 w 136"/>
                  <a:gd name="T13" fmla="*/ 0 h 56"/>
                  <a:gd name="T14" fmla="*/ 112 w 136"/>
                  <a:gd name="T15" fmla="*/ 0 h 56"/>
                  <a:gd name="T16" fmla="*/ 128 w 136"/>
                  <a:gd name="T17" fmla="*/ 0 h 56"/>
                  <a:gd name="T18" fmla="*/ 136 w 136"/>
                  <a:gd name="T19" fmla="*/ 8 h 56"/>
                  <a:gd name="T20" fmla="*/ 136 w 136"/>
                  <a:gd name="T21" fmla="*/ 8 h 56"/>
                  <a:gd name="T22" fmla="*/ 136 w 136"/>
                  <a:gd name="T23" fmla="*/ 16 h 56"/>
                  <a:gd name="T24" fmla="*/ 128 w 136"/>
                  <a:gd name="T25" fmla="*/ 24 h 56"/>
                  <a:gd name="T26" fmla="*/ 104 w 136"/>
                  <a:gd name="T27" fmla="*/ 32 h 56"/>
                  <a:gd name="T28" fmla="*/ 80 w 136"/>
                  <a:gd name="T29" fmla="*/ 48 h 56"/>
                  <a:gd name="T30" fmla="*/ 80 w 136"/>
                  <a:gd name="T31" fmla="*/ 48 h 56"/>
                  <a:gd name="T32" fmla="*/ 48 w 136"/>
                  <a:gd name="T33" fmla="*/ 48 h 56"/>
                  <a:gd name="T34" fmla="*/ 24 w 136"/>
                  <a:gd name="T35" fmla="*/ 56 h 56"/>
                  <a:gd name="T36" fmla="*/ 8 w 136"/>
                  <a:gd name="T37" fmla="*/ 56 h 56"/>
                  <a:gd name="T38" fmla="*/ 0 w 136"/>
                  <a:gd name="T39" fmla="*/ 48 h 5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6"/>
                  <a:gd name="T61" fmla="*/ 0 h 56"/>
                  <a:gd name="T62" fmla="*/ 136 w 136"/>
                  <a:gd name="T63" fmla="*/ 56 h 5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6" h="56">
                    <a:moveTo>
                      <a:pt x="0" y="48"/>
                    </a:moveTo>
                    <a:lnTo>
                      <a:pt x="0" y="40"/>
                    </a:lnTo>
                    <a:lnTo>
                      <a:pt x="16" y="32"/>
                    </a:lnTo>
                    <a:lnTo>
                      <a:pt x="32" y="16"/>
                    </a:lnTo>
                    <a:lnTo>
                      <a:pt x="56" y="8"/>
                    </a:lnTo>
                    <a:lnTo>
                      <a:pt x="88" y="0"/>
                    </a:lnTo>
                    <a:lnTo>
                      <a:pt x="112" y="0"/>
                    </a:lnTo>
                    <a:lnTo>
                      <a:pt x="128" y="0"/>
                    </a:lnTo>
                    <a:lnTo>
                      <a:pt x="136" y="8"/>
                    </a:lnTo>
                    <a:lnTo>
                      <a:pt x="136" y="16"/>
                    </a:lnTo>
                    <a:lnTo>
                      <a:pt x="128" y="24"/>
                    </a:lnTo>
                    <a:lnTo>
                      <a:pt x="104" y="32"/>
                    </a:lnTo>
                    <a:lnTo>
                      <a:pt x="80" y="48"/>
                    </a:lnTo>
                    <a:lnTo>
                      <a:pt x="48" y="48"/>
                    </a:lnTo>
                    <a:lnTo>
                      <a:pt x="24" y="56"/>
                    </a:lnTo>
                    <a:lnTo>
                      <a:pt x="8" y="56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2" name="Freeform 222"/>
              <p:cNvSpPr>
                <a:spLocks/>
              </p:cNvSpPr>
              <p:nvPr/>
            </p:nvSpPr>
            <p:spPr bwMode="invGray">
              <a:xfrm>
                <a:off x="564" y="2472"/>
                <a:ext cx="136" cy="56"/>
              </a:xfrm>
              <a:custGeom>
                <a:avLst/>
                <a:gdLst>
                  <a:gd name="T0" fmla="*/ 0 w 136"/>
                  <a:gd name="T1" fmla="*/ 48 h 56"/>
                  <a:gd name="T2" fmla="*/ 0 w 136"/>
                  <a:gd name="T3" fmla="*/ 40 h 56"/>
                  <a:gd name="T4" fmla="*/ 8 w 136"/>
                  <a:gd name="T5" fmla="*/ 32 h 56"/>
                  <a:gd name="T6" fmla="*/ 32 w 136"/>
                  <a:gd name="T7" fmla="*/ 16 h 56"/>
                  <a:gd name="T8" fmla="*/ 56 w 136"/>
                  <a:gd name="T9" fmla="*/ 8 h 56"/>
                  <a:gd name="T10" fmla="*/ 56 w 136"/>
                  <a:gd name="T11" fmla="*/ 8 h 56"/>
                  <a:gd name="T12" fmla="*/ 88 w 136"/>
                  <a:gd name="T13" fmla="*/ 0 h 56"/>
                  <a:gd name="T14" fmla="*/ 112 w 136"/>
                  <a:gd name="T15" fmla="*/ 0 h 56"/>
                  <a:gd name="T16" fmla="*/ 128 w 136"/>
                  <a:gd name="T17" fmla="*/ 0 h 56"/>
                  <a:gd name="T18" fmla="*/ 136 w 136"/>
                  <a:gd name="T19" fmla="*/ 8 h 56"/>
                  <a:gd name="T20" fmla="*/ 136 w 136"/>
                  <a:gd name="T21" fmla="*/ 8 h 56"/>
                  <a:gd name="T22" fmla="*/ 136 w 136"/>
                  <a:gd name="T23" fmla="*/ 16 h 56"/>
                  <a:gd name="T24" fmla="*/ 120 w 136"/>
                  <a:gd name="T25" fmla="*/ 24 h 56"/>
                  <a:gd name="T26" fmla="*/ 104 w 136"/>
                  <a:gd name="T27" fmla="*/ 32 h 56"/>
                  <a:gd name="T28" fmla="*/ 80 w 136"/>
                  <a:gd name="T29" fmla="*/ 48 h 56"/>
                  <a:gd name="T30" fmla="*/ 80 w 136"/>
                  <a:gd name="T31" fmla="*/ 48 h 56"/>
                  <a:gd name="T32" fmla="*/ 48 w 136"/>
                  <a:gd name="T33" fmla="*/ 48 h 56"/>
                  <a:gd name="T34" fmla="*/ 24 w 136"/>
                  <a:gd name="T35" fmla="*/ 56 h 56"/>
                  <a:gd name="T36" fmla="*/ 8 w 136"/>
                  <a:gd name="T37" fmla="*/ 56 h 56"/>
                  <a:gd name="T38" fmla="*/ 0 w 136"/>
                  <a:gd name="T39" fmla="*/ 48 h 5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6"/>
                  <a:gd name="T61" fmla="*/ 0 h 56"/>
                  <a:gd name="T62" fmla="*/ 136 w 136"/>
                  <a:gd name="T63" fmla="*/ 56 h 5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6" h="56">
                    <a:moveTo>
                      <a:pt x="0" y="48"/>
                    </a:moveTo>
                    <a:lnTo>
                      <a:pt x="0" y="40"/>
                    </a:lnTo>
                    <a:lnTo>
                      <a:pt x="8" y="32"/>
                    </a:lnTo>
                    <a:lnTo>
                      <a:pt x="32" y="16"/>
                    </a:lnTo>
                    <a:lnTo>
                      <a:pt x="56" y="8"/>
                    </a:lnTo>
                    <a:lnTo>
                      <a:pt x="88" y="0"/>
                    </a:lnTo>
                    <a:lnTo>
                      <a:pt x="112" y="0"/>
                    </a:lnTo>
                    <a:lnTo>
                      <a:pt x="128" y="0"/>
                    </a:lnTo>
                    <a:lnTo>
                      <a:pt x="136" y="8"/>
                    </a:lnTo>
                    <a:lnTo>
                      <a:pt x="136" y="16"/>
                    </a:lnTo>
                    <a:lnTo>
                      <a:pt x="120" y="24"/>
                    </a:lnTo>
                    <a:lnTo>
                      <a:pt x="104" y="32"/>
                    </a:lnTo>
                    <a:lnTo>
                      <a:pt x="80" y="48"/>
                    </a:lnTo>
                    <a:lnTo>
                      <a:pt x="48" y="48"/>
                    </a:lnTo>
                    <a:lnTo>
                      <a:pt x="24" y="56"/>
                    </a:lnTo>
                    <a:lnTo>
                      <a:pt x="8" y="56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3" name="Freeform 223"/>
              <p:cNvSpPr>
                <a:spLocks/>
              </p:cNvSpPr>
              <p:nvPr/>
            </p:nvSpPr>
            <p:spPr bwMode="invGray">
              <a:xfrm>
                <a:off x="628" y="2504"/>
                <a:ext cx="112" cy="72"/>
              </a:xfrm>
              <a:custGeom>
                <a:avLst/>
                <a:gdLst>
                  <a:gd name="T0" fmla="*/ 8 w 112"/>
                  <a:gd name="T1" fmla="*/ 72 h 72"/>
                  <a:gd name="T2" fmla="*/ 0 w 112"/>
                  <a:gd name="T3" fmla="*/ 64 h 72"/>
                  <a:gd name="T4" fmla="*/ 8 w 112"/>
                  <a:gd name="T5" fmla="*/ 56 h 72"/>
                  <a:gd name="T6" fmla="*/ 16 w 112"/>
                  <a:gd name="T7" fmla="*/ 40 h 72"/>
                  <a:gd name="T8" fmla="*/ 40 w 112"/>
                  <a:gd name="T9" fmla="*/ 24 h 72"/>
                  <a:gd name="T10" fmla="*/ 40 w 112"/>
                  <a:gd name="T11" fmla="*/ 24 h 72"/>
                  <a:gd name="T12" fmla="*/ 80 w 112"/>
                  <a:gd name="T13" fmla="*/ 0 h 72"/>
                  <a:gd name="T14" fmla="*/ 112 w 112"/>
                  <a:gd name="T15" fmla="*/ 0 h 72"/>
                  <a:gd name="T16" fmla="*/ 112 w 112"/>
                  <a:gd name="T17" fmla="*/ 0 h 72"/>
                  <a:gd name="T18" fmla="*/ 112 w 112"/>
                  <a:gd name="T19" fmla="*/ 8 h 72"/>
                  <a:gd name="T20" fmla="*/ 112 w 112"/>
                  <a:gd name="T21" fmla="*/ 16 h 72"/>
                  <a:gd name="T22" fmla="*/ 96 w 112"/>
                  <a:gd name="T23" fmla="*/ 32 h 72"/>
                  <a:gd name="T24" fmla="*/ 80 w 112"/>
                  <a:gd name="T25" fmla="*/ 48 h 72"/>
                  <a:gd name="T26" fmla="*/ 80 w 112"/>
                  <a:gd name="T27" fmla="*/ 48 h 72"/>
                  <a:gd name="T28" fmla="*/ 32 w 112"/>
                  <a:gd name="T29" fmla="*/ 72 h 72"/>
                  <a:gd name="T30" fmla="*/ 8 w 112"/>
                  <a:gd name="T31" fmla="*/ 72 h 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2"/>
                  <a:gd name="T49" fmla="*/ 0 h 72"/>
                  <a:gd name="T50" fmla="*/ 112 w 112"/>
                  <a:gd name="T51" fmla="*/ 72 h 7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2" h="72">
                    <a:moveTo>
                      <a:pt x="8" y="72"/>
                    </a:moveTo>
                    <a:lnTo>
                      <a:pt x="0" y="64"/>
                    </a:lnTo>
                    <a:lnTo>
                      <a:pt x="8" y="56"/>
                    </a:lnTo>
                    <a:lnTo>
                      <a:pt x="16" y="40"/>
                    </a:lnTo>
                    <a:lnTo>
                      <a:pt x="40" y="24"/>
                    </a:lnTo>
                    <a:lnTo>
                      <a:pt x="80" y="0"/>
                    </a:lnTo>
                    <a:lnTo>
                      <a:pt x="112" y="0"/>
                    </a:lnTo>
                    <a:lnTo>
                      <a:pt x="112" y="8"/>
                    </a:lnTo>
                    <a:lnTo>
                      <a:pt x="112" y="16"/>
                    </a:lnTo>
                    <a:lnTo>
                      <a:pt x="96" y="32"/>
                    </a:lnTo>
                    <a:lnTo>
                      <a:pt x="80" y="48"/>
                    </a:lnTo>
                    <a:lnTo>
                      <a:pt x="32" y="72"/>
                    </a:lnTo>
                    <a:lnTo>
                      <a:pt x="8" y="72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4" name="Freeform 224"/>
              <p:cNvSpPr>
                <a:spLocks/>
              </p:cNvSpPr>
              <p:nvPr/>
            </p:nvSpPr>
            <p:spPr bwMode="invGray">
              <a:xfrm>
                <a:off x="932" y="2464"/>
                <a:ext cx="136" cy="56"/>
              </a:xfrm>
              <a:custGeom>
                <a:avLst/>
                <a:gdLst>
                  <a:gd name="T0" fmla="*/ 0 w 136"/>
                  <a:gd name="T1" fmla="*/ 8 h 56"/>
                  <a:gd name="T2" fmla="*/ 8 w 136"/>
                  <a:gd name="T3" fmla="*/ 0 h 56"/>
                  <a:gd name="T4" fmla="*/ 32 w 136"/>
                  <a:gd name="T5" fmla="*/ 0 h 56"/>
                  <a:gd name="T6" fmla="*/ 56 w 136"/>
                  <a:gd name="T7" fmla="*/ 0 h 56"/>
                  <a:gd name="T8" fmla="*/ 80 w 136"/>
                  <a:gd name="T9" fmla="*/ 8 h 56"/>
                  <a:gd name="T10" fmla="*/ 80 w 136"/>
                  <a:gd name="T11" fmla="*/ 8 h 56"/>
                  <a:gd name="T12" fmla="*/ 104 w 136"/>
                  <a:gd name="T13" fmla="*/ 16 h 56"/>
                  <a:gd name="T14" fmla="*/ 128 w 136"/>
                  <a:gd name="T15" fmla="*/ 32 h 56"/>
                  <a:gd name="T16" fmla="*/ 136 w 136"/>
                  <a:gd name="T17" fmla="*/ 40 h 56"/>
                  <a:gd name="T18" fmla="*/ 136 w 136"/>
                  <a:gd name="T19" fmla="*/ 48 h 56"/>
                  <a:gd name="T20" fmla="*/ 136 w 136"/>
                  <a:gd name="T21" fmla="*/ 48 h 56"/>
                  <a:gd name="T22" fmla="*/ 128 w 136"/>
                  <a:gd name="T23" fmla="*/ 56 h 56"/>
                  <a:gd name="T24" fmla="*/ 112 w 136"/>
                  <a:gd name="T25" fmla="*/ 56 h 56"/>
                  <a:gd name="T26" fmla="*/ 88 w 136"/>
                  <a:gd name="T27" fmla="*/ 56 h 56"/>
                  <a:gd name="T28" fmla="*/ 64 w 136"/>
                  <a:gd name="T29" fmla="*/ 48 h 56"/>
                  <a:gd name="T30" fmla="*/ 64 w 136"/>
                  <a:gd name="T31" fmla="*/ 48 h 56"/>
                  <a:gd name="T32" fmla="*/ 32 w 136"/>
                  <a:gd name="T33" fmla="*/ 40 h 56"/>
                  <a:gd name="T34" fmla="*/ 16 w 136"/>
                  <a:gd name="T35" fmla="*/ 24 h 56"/>
                  <a:gd name="T36" fmla="*/ 0 w 136"/>
                  <a:gd name="T37" fmla="*/ 16 h 56"/>
                  <a:gd name="T38" fmla="*/ 0 w 136"/>
                  <a:gd name="T39" fmla="*/ 8 h 5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6"/>
                  <a:gd name="T61" fmla="*/ 0 h 56"/>
                  <a:gd name="T62" fmla="*/ 136 w 136"/>
                  <a:gd name="T63" fmla="*/ 56 h 5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6" h="56">
                    <a:moveTo>
                      <a:pt x="0" y="8"/>
                    </a:moveTo>
                    <a:lnTo>
                      <a:pt x="8" y="0"/>
                    </a:lnTo>
                    <a:lnTo>
                      <a:pt x="32" y="0"/>
                    </a:lnTo>
                    <a:lnTo>
                      <a:pt x="56" y="0"/>
                    </a:lnTo>
                    <a:lnTo>
                      <a:pt x="80" y="8"/>
                    </a:lnTo>
                    <a:lnTo>
                      <a:pt x="104" y="16"/>
                    </a:lnTo>
                    <a:lnTo>
                      <a:pt x="128" y="32"/>
                    </a:lnTo>
                    <a:lnTo>
                      <a:pt x="136" y="40"/>
                    </a:lnTo>
                    <a:lnTo>
                      <a:pt x="136" y="48"/>
                    </a:lnTo>
                    <a:lnTo>
                      <a:pt x="128" y="56"/>
                    </a:lnTo>
                    <a:lnTo>
                      <a:pt x="112" y="56"/>
                    </a:lnTo>
                    <a:lnTo>
                      <a:pt x="88" y="56"/>
                    </a:lnTo>
                    <a:lnTo>
                      <a:pt x="64" y="48"/>
                    </a:lnTo>
                    <a:lnTo>
                      <a:pt x="32" y="40"/>
                    </a:lnTo>
                    <a:lnTo>
                      <a:pt x="16" y="24"/>
                    </a:lnTo>
                    <a:lnTo>
                      <a:pt x="0" y="16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5" name="Freeform 225"/>
              <p:cNvSpPr>
                <a:spLocks/>
              </p:cNvSpPr>
              <p:nvPr/>
            </p:nvSpPr>
            <p:spPr bwMode="invGray">
              <a:xfrm>
                <a:off x="564" y="2360"/>
                <a:ext cx="136" cy="56"/>
              </a:xfrm>
              <a:custGeom>
                <a:avLst/>
                <a:gdLst>
                  <a:gd name="T0" fmla="*/ 0 w 136"/>
                  <a:gd name="T1" fmla="*/ 8 h 56"/>
                  <a:gd name="T2" fmla="*/ 8 w 136"/>
                  <a:gd name="T3" fmla="*/ 0 h 56"/>
                  <a:gd name="T4" fmla="*/ 24 w 136"/>
                  <a:gd name="T5" fmla="*/ 0 h 56"/>
                  <a:gd name="T6" fmla="*/ 48 w 136"/>
                  <a:gd name="T7" fmla="*/ 0 h 56"/>
                  <a:gd name="T8" fmla="*/ 80 w 136"/>
                  <a:gd name="T9" fmla="*/ 8 h 56"/>
                  <a:gd name="T10" fmla="*/ 80 w 136"/>
                  <a:gd name="T11" fmla="*/ 8 h 56"/>
                  <a:gd name="T12" fmla="*/ 104 w 136"/>
                  <a:gd name="T13" fmla="*/ 16 h 56"/>
                  <a:gd name="T14" fmla="*/ 120 w 136"/>
                  <a:gd name="T15" fmla="*/ 24 h 56"/>
                  <a:gd name="T16" fmla="*/ 136 w 136"/>
                  <a:gd name="T17" fmla="*/ 40 h 56"/>
                  <a:gd name="T18" fmla="*/ 136 w 136"/>
                  <a:gd name="T19" fmla="*/ 48 h 56"/>
                  <a:gd name="T20" fmla="*/ 136 w 136"/>
                  <a:gd name="T21" fmla="*/ 48 h 56"/>
                  <a:gd name="T22" fmla="*/ 128 w 136"/>
                  <a:gd name="T23" fmla="*/ 48 h 56"/>
                  <a:gd name="T24" fmla="*/ 112 w 136"/>
                  <a:gd name="T25" fmla="*/ 56 h 56"/>
                  <a:gd name="T26" fmla="*/ 88 w 136"/>
                  <a:gd name="T27" fmla="*/ 48 h 56"/>
                  <a:gd name="T28" fmla="*/ 56 w 136"/>
                  <a:gd name="T29" fmla="*/ 40 h 56"/>
                  <a:gd name="T30" fmla="*/ 56 w 136"/>
                  <a:gd name="T31" fmla="*/ 40 h 56"/>
                  <a:gd name="T32" fmla="*/ 32 w 136"/>
                  <a:gd name="T33" fmla="*/ 32 h 56"/>
                  <a:gd name="T34" fmla="*/ 8 w 136"/>
                  <a:gd name="T35" fmla="*/ 24 h 56"/>
                  <a:gd name="T36" fmla="*/ 0 w 136"/>
                  <a:gd name="T37" fmla="*/ 16 h 56"/>
                  <a:gd name="T38" fmla="*/ 0 w 136"/>
                  <a:gd name="T39" fmla="*/ 8 h 5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6"/>
                  <a:gd name="T61" fmla="*/ 0 h 56"/>
                  <a:gd name="T62" fmla="*/ 136 w 136"/>
                  <a:gd name="T63" fmla="*/ 56 h 5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6" h="56">
                    <a:moveTo>
                      <a:pt x="0" y="8"/>
                    </a:moveTo>
                    <a:lnTo>
                      <a:pt x="8" y="0"/>
                    </a:lnTo>
                    <a:lnTo>
                      <a:pt x="24" y="0"/>
                    </a:lnTo>
                    <a:lnTo>
                      <a:pt x="48" y="0"/>
                    </a:lnTo>
                    <a:lnTo>
                      <a:pt x="80" y="8"/>
                    </a:lnTo>
                    <a:lnTo>
                      <a:pt x="104" y="16"/>
                    </a:lnTo>
                    <a:lnTo>
                      <a:pt x="120" y="24"/>
                    </a:lnTo>
                    <a:lnTo>
                      <a:pt x="136" y="40"/>
                    </a:lnTo>
                    <a:lnTo>
                      <a:pt x="136" y="48"/>
                    </a:lnTo>
                    <a:lnTo>
                      <a:pt x="128" y="48"/>
                    </a:lnTo>
                    <a:lnTo>
                      <a:pt x="112" y="56"/>
                    </a:lnTo>
                    <a:lnTo>
                      <a:pt x="88" y="48"/>
                    </a:lnTo>
                    <a:lnTo>
                      <a:pt x="56" y="40"/>
                    </a:lnTo>
                    <a:lnTo>
                      <a:pt x="32" y="32"/>
                    </a:lnTo>
                    <a:lnTo>
                      <a:pt x="8" y="24"/>
                    </a:lnTo>
                    <a:lnTo>
                      <a:pt x="0" y="16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6" name="Freeform 226"/>
              <p:cNvSpPr>
                <a:spLocks/>
              </p:cNvSpPr>
              <p:nvPr/>
            </p:nvSpPr>
            <p:spPr bwMode="invGray">
              <a:xfrm>
                <a:off x="692" y="2256"/>
                <a:ext cx="72" cy="104"/>
              </a:xfrm>
              <a:custGeom>
                <a:avLst/>
                <a:gdLst>
                  <a:gd name="T0" fmla="*/ 8 w 72"/>
                  <a:gd name="T1" fmla="*/ 0 h 104"/>
                  <a:gd name="T2" fmla="*/ 32 w 72"/>
                  <a:gd name="T3" fmla="*/ 8 h 104"/>
                  <a:gd name="T4" fmla="*/ 64 w 72"/>
                  <a:gd name="T5" fmla="*/ 48 h 104"/>
                  <a:gd name="T6" fmla="*/ 64 w 72"/>
                  <a:gd name="T7" fmla="*/ 48 h 104"/>
                  <a:gd name="T8" fmla="*/ 72 w 72"/>
                  <a:gd name="T9" fmla="*/ 80 h 104"/>
                  <a:gd name="T10" fmla="*/ 64 w 72"/>
                  <a:gd name="T11" fmla="*/ 104 h 104"/>
                  <a:gd name="T12" fmla="*/ 64 w 72"/>
                  <a:gd name="T13" fmla="*/ 104 h 104"/>
                  <a:gd name="T14" fmla="*/ 40 w 72"/>
                  <a:gd name="T15" fmla="*/ 96 h 104"/>
                  <a:gd name="T16" fmla="*/ 16 w 72"/>
                  <a:gd name="T17" fmla="*/ 56 h 104"/>
                  <a:gd name="T18" fmla="*/ 16 w 72"/>
                  <a:gd name="T19" fmla="*/ 56 h 104"/>
                  <a:gd name="T20" fmla="*/ 0 w 72"/>
                  <a:gd name="T21" fmla="*/ 24 h 104"/>
                  <a:gd name="T22" fmla="*/ 8 w 72"/>
                  <a:gd name="T23" fmla="*/ 0 h 10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2"/>
                  <a:gd name="T37" fmla="*/ 0 h 104"/>
                  <a:gd name="T38" fmla="*/ 72 w 72"/>
                  <a:gd name="T39" fmla="*/ 104 h 10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2" h="104">
                    <a:moveTo>
                      <a:pt x="8" y="0"/>
                    </a:moveTo>
                    <a:lnTo>
                      <a:pt x="32" y="8"/>
                    </a:lnTo>
                    <a:lnTo>
                      <a:pt x="64" y="48"/>
                    </a:lnTo>
                    <a:lnTo>
                      <a:pt x="72" y="80"/>
                    </a:lnTo>
                    <a:lnTo>
                      <a:pt x="64" y="104"/>
                    </a:lnTo>
                    <a:lnTo>
                      <a:pt x="40" y="96"/>
                    </a:lnTo>
                    <a:lnTo>
                      <a:pt x="16" y="56"/>
                    </a:lnTo>
                    <a:lnTo>
                      <a:pt x="0" y="2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7" name="Freeform 227"/>
              <p:cNvSpPr>
                <a:spLocks/>
              </p:cNvSpPr>
              <p:nvPr/>
            </p:nvSpPr>
            <p:spPr bwMode="invGray">
              <a:xfrm>
                <a:off x="852" y="2520"/>
                <a:ext cx="72" cy="96"/>
              </a:xfrm>
              <a:custGeom>
                <a:avLst/>
                <a:gdLst>
                  <a:gd name="T0" fmla="*/ 8 w 72"/>
                  <a:gd name="T1" fmla="*/ 0 h 96"/>
                  <a:gd name="T2" fmla="*/ 32 w 72"/>
                  <a:gd name="T3" fmla="*/ 8 h 96"/>
                  <a:gd name="T4" fmla="*/ 56 w 72"/>
                  <a:gd name="T5" fmla="*/ 40 h 96"/>
                  <a:gd name="T6" fmla="*/ 56 w 72"/>
                  <a:gd name="T7" fmla="*/ 40 h 96"/>
                  <a:gd name="T8" fmla="*/ 72 w 72"/>
                  <a:gd name="T9" fmla="*/ 80 h 96"/>
                  <a:gd name="T10" fmla="*/ 64 w 72"/>
                  <a:gd name="T11" fmla="*/ 96 h 96"/>
                  <a:gd name="T12" fmla="*/ 64 w 72"/>
                  <a:gd name="T13" fmla="*/ 96 h 96"/>
                  <a:gd name="T14" fmla="*/ 40 w 72"/>
                  <a:gd name="T15" fmla="*/ 88 h 96"/>
                  <a:gd name="T16" fmla="*/ 8 w 72"/>
                  <a:gd name="T17" fmla="*/ 56 h 96"/>
                  <a:gd name="T18" fmla="*/ 8 w 72"/>
                  <a:gd name="T19" fmla="*/ 56 h 96"/>
                  <a:gd name="T20" fmla="*/ 0 w 72"/>
                  <a:gd name="T21" fmla="*/ 16 h 96"/>
                  <a:gd name="T22" fmla="*/ 8 w 72"/>
                  <a:gd name="T23" fmla="*/ 0 h 9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2"/>
                  <a:gd name="T37" fmla="*/ 0 h 96"/>
                  <a:gd name="T38" fmla="*/ 72 w 72"/>
                  <a:gd name="T39" fmla="*/ 96 h 9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2" h="96">
                    <a:moveTo>
                      <a:pt x="8" y="0"/>
                    </a:moveTo>
                    <a:lnTo>
                      <a:pt x="32" y="8"/>
                    </a:lnTo>
                    <a:lnTo>
                      <a:pt x="56" y="40"/>
                    </a:lnTo>
                    <a:lnTo>
                      <a:pt x="72" y="80"/>
                    </a:lnTo>
                    <a:lnTo>
                      <a:pt x="64" y="96"/>
                    </a:lnTo>
                    <a:lnTo>
                      <a:pt x="40" y="88"/>
                    </a:lnTo>
                    <a:lnTo>
                      <a:pt x="8" y="56"/>
                    </a:lnTo>
                    <a:lnTo>
                      <a:pt x="0" y="16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8" name="Freeform 228"/>
              <p:cNvSpPr>
                <a:spLocks/>
              </p:cNvSpPr>
              <p:nvPr/>
            </p:nvSpPr>
            <p:spPr bwMode="invGray">
              <a:xfrm>
                <a:off x="844" y="2256"/>
                <a:ext cx="72" cy="104"/>
              </a:xfrm>
              <a:custGeom>
                <a:avLst/>
                <a:gdLst>
                  <a:gd name="T0" fmla="*/ 64 w 72"/>
                  <a:gd name="T1" fmla="*/ 0 h 104"/>
                  <a:gd name="T2" fmla="*/ 72 w 72"/>
                  <a:gd name="T3" fmla="*/ 24 h 104"/>
                  <a:gd name="T4" fmla="*/ 56 w 72"/>
                  <a:gd name="T5" fmla="*/ 56 h 104"/>
                  <a:gd name="T6" fmla="*/ 56 w 72"/>
                  <a:gd name="T7" fmla="*/ 56 h 104"/>
                  <a:gd name="T8" fmla="*/ 32 w 72"/>
                  <a:gd name="T9" fmla="*/ 88 h 104"/>
                  <a:gd name="T10" fmla="*/ 8 w 72"/>
                  <a:gd name="T11" fmla="*/ 104 h 104"/>
                  <a:gd name="T12" fmla="*/ 8 w 72"/>
                  <a:gd name="T13" fmla="*/ 104 h 104"/>
                  <a:gd name="T14" fmla="*/ 0 w 72"/>
                  <a:gd name="T15" fmla="*/ 80 h 104"/>
                  <a:gd name="T16" fmla="*/ 8 w 72"/>
                  <a:gd name="T17" fmla="*/ 40 h 104"/>
                  <a:gd name="T18" fmla="*/ 8 w 72"/>
                  <a:gd name="T19" fmla="*/ 40 h 104"/>
                  <a:gd name="T20" fmla="*/ 40 w 72"/>
                  <a:gd name="T21" fmla="*/ 8 h 104"/>
                  <a:gd name="T22" fmla="*/ 64 w 72"/>
                  <a:gd name="T23" fmla="*/ 0 h 10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2"/>
                  <a:gd name="T37" fmla="*/ 0 h 104"/>
                  <a:gd name="T38" fmla="*/ 72 w 72"/>
                  <a:gd name="T39" fmla="*/ 104 h 10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2" h="104">
                    <a:moveTo>
                      <a:pt x="64" y="0"/>
                    </a:moveTo>
                    <a:lnTo>
                      <a:pt x="72" y="24"/>
                    </a:lnTo>
                    <a:lnTo>
                      <a:pt x="56" y="56"/>
                    </a:lnTo>
                    <a:lnTo>
                      <a:pt x="32" y="88"/>
                    </a:lnTo>
                    <a:lnTo>
                      <a:pt x="8" y="104"/>
                    </a:lnTo>
                    <a:lnTo>
                      <a:pt x="0" y="80"/>
                    </a:lnTo>
                    <a:lnTo>
                      <a:pt x="8" y="40"/>
                    </a:lnTo>
                    <a:lnTo>
                      <a:pt x="40" y="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99" name="Freeform 229"/>
              <p:cNvSpPr>
                <a:spLocks/>
              </p:cNvSpPr>
              <p:nvPr/>
            </p:nvSpPr>
            <p:spPr bwMode="invGray">
              <a:xfrm>
                <a:off x="700" y="2520"/>
                <a:ext cx="80" cy="96"/>
              </a:xfrm>
              <a:custGeom>
                <a:avLst/>
                <a:gdLst>
                  <a:gd name="T0" fmla="*/ 64 w 80"/>
                  <a:gd name="T1" fmla="*/ 0 h 96"/>
                  <a:gd name="T2" fmla="*/ 80 w 80"/>
                  <a:gd name="T3" fmla="*/ 16 h 96"/>
                  <a:gd name="T4" fmla="*/ 64 w 80"/>
                  <a:gd name="T5" fmla="*/ 56 h 96"/>
                  <a:gd name="T6" fmla="*/ 64 w 80"/>
                  <a:gd name="T7" fmla="*/ 56 h 96"/>
                  <a:gd name="T8" fmla="*/ 40 w 80"/>
                  <a:gd name="T9" fmla="*/ 88 h 96"/>
                  <a:gd name="T10" fmla="*/ 8 w 80"/>
                  <a:gd name="T11" fmla="*/ 96 h 96"/>
                  <a:gd name="T12" fmla="*/ 8 w 80"/>
                  <a:gd name="T13" fmla="*/ 96 h 96"/>
                  <a:gd name="T14" fmla="*/ 0 w 80"/>
                  <a:gd name="T15" fmla="*/ 80 h 96"/>
                  <a:gd name="T16" fmla="*/ 16 w 80"/>
                  <a:gd name="T17" fmla="*/ 40 h 96"/>
                  <a:gd name="T18" fmla="*/ 16 w 80"/>
                  <a:gd name="T19" fmla="*/ 40 h 96"/>
                  <a:gd name="T20" fmla="*/ 40 w 80"/>
                  <a:gd name="T21" fmla="*/ 8 h 96"/>
                  <a:gd name="T22" fmla="*/ 64 w 80"/>
                  <a:gd name="T23" fmla="*/ 0 h 9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80"/>
                  <a:gd name="T37" fmla="*/ 0 h 96"/>
                  <a:gd name="T38" fmla="*/ 80 w 80"/>
                  <a:gd name="T39" fmla="*/ 96 h 9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80" h="96">
                    <a:moveTo>
                      <a:pt x="64" y="0"/>
                    </a:moveTo>
                    <a:lnTo>
                      <a:pt x="80" y="16"/>
                    </a:lnTo>
                    <a:lnTo>
                      <a:pt x="64" y="56"/>
                    </a:lnTo>
                    <a:lnTo>
                      <a:pt x="40" y="88"/>
                    </a:lnTo>
                    <a:lnTo>
                      <a:pt x="8" y="96"/>
                    </a:lnTo>
                    <a:lnTo>
                      <a:pt x="0" y="80"/>
                    </a:lnTo>
                    <a:lnTo>
                      <a:pt x="16" y="40"/>
                    </a:lnTo>
                    <a:lnTo>
                      <a:pt x="40" y="8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4365" name="Freeform 230"/>
            <p:cNvSpPr>
              <a:spLocks/>
            </p:cNvSpPr>
            <p:nvPr/>
          </p:nvSpPr>
          <p:spPr bwMode="invGray">
            <a:xfrm>
              <a:off x="572" y="1295"/>
              <a:ext cx="472" cy="334"/>
            </a:xfrm>
            <a:custGeom>
              <a:avLst/>
              <a:gdLst>
                <a:gd name="T0" fmla="*/ 1 w 672"/>
                <a:gd name="T1" fmla="*/ 2 h 424"/>
                <a:gd name="T2" fmla="*/ 1 w 672"/>
                <a:gd name="T3" fmla="*/ 2 h 424"/>
                <a:gd name="T4" fmla="*/ 1 w 672"/>
                <a:gd name="T5" fmla="*/ 2 h 424"/>
                <a:gd name="T6" fmla="*/ 1 w 672"/>
                <a:gd name="T7" fmla="*/ 2 h 424"/>
                <a:gd name="T8" fmla="*/ 1 w 672"/>
                <a:gd name="T9" fmla="*/ 2 h 424"/>
                <a:gd name="T10" fmla="*/ 1 w 672"/>
                <a:gd name="T11" fmla="*/ 2 h 424"/>
                <a:gd name="T12" fmla="*/ 1 w 672"/>
                <a:gd name="T13" fmla="*/ 2 h 424"/>
                <a:gd name="T14" fmla="*/ 1 w 672"/>
                <a:gd name="T15" fmla="*/ 2 h 424"/>
                <a:gd name="T16" fmla="*/ 1 w 672"/>
                <a:gd name="T17" fmla="*/ 2 h 424"/>
                <a:gd name="T18" fmla="*/ 1 w 672"/>
                <a:gd name="T19" fmla="*/ 2 h 424"/>
                <a:gd name="T20" fmla="*/ 1 w 672"/>
                <a:gd name="T21" fmla="*/ 2 h 424"/>
                <a:gd name="T22" fmla="*/ 1 w 672"/>
                <a:gd name="T23" fmla="*/ 2 h 424"/>
                <a:gd name="T24" fmla="*/ 1 w 672"/>
                <a:gd name="T25" fmla="*/ 2 h 424"/>
                <a:gd name="T26" fmla="*/ 0 w 672"/>
                <a:gd name="T27" fmla="*/ 2 h 424"/>
                <a:gd name="T28" fmla="*/ 0 w 672"/>
                <a:gd name="T29" fmla="*/ 2 h 424"/>
                <a:gd name="T30" fmla="*/ 1 w 672"/>
                <a:gd name="T31" fmla="*/ 2 h 424"/>
                <a:gd name="T32" fmla="*/ 1 w 672"/>
                <a:gd name="T33" fmla="*/ 2 h 424"/>
                <a:gd name="T34" fmla="*/ 1 w 672"/>
                <a:gd name="T35" fmla="*/ 2 h 424"/>
                <a:gd name="T36" fmla="*/ 1 w 672"/>
                <a:gd name="T37" fmla="*/ 2 h 424"/>
                <a:gd name="T38" fmla="*/ 1 w 672"/>
                <a:gd name="T39" fmla="*/ 2 h 424"/>
                <a:gd name="T40" fmla="*/ 1 w 672"/>
                <a:gd name="T41" fmla="*/ 0 h 424"/>
                <a:gd name="T42" fmla="*/ 1 w 672"/>
                <a:gd name="T43" fmla="*/ 0 h 424"/>
                <a:gd name="T44" fmla="*/ 1 w 672"/>
                <a:gd name="T45" fmla="*/ 2 h 424"/>
                <a:gd name="T46" fmla="*/ 1 w 672"/>
                <a:gd name="T47" fmla="*/ 2 h 424"/>
                <a:gd name="T48" fmla="*/ 1 w 672"/>
                <a:gd name="T49" fmla="*/ 2 h 424"/>
                <a:gd name="T50" fmla="*/ 1 w 672"/>
                <a:gd name="T51" fmla="*/ 2 h 424"/>
                <a:gd name="T52" fmla="*/ 1 w 672"/>
                <a:gd name="T53" fmla="*/ 2 h 424"/>
                <a:gd name="T54" fmla="*/ 1 w 672"/>
                <a:gd name="T55" fmla="*/ 2 h 42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672"/>
                <a:gd name="T85" fmla="*/ 0 h 424"/>
                <a:gd name="T86" fmla="*/ 672 w 672"/>
                <a:gd name="T87" fmla="*/ 424 h 42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672" h="424">
                  <a:moveTo>
                    <a:pt x="672" y="216"/>
                  </a:moveTo>
                  <a:lnTo>
                    <a:pt x="664" y="256"/>
                  </a:lnTo>
                  <a:lnTo>
                    <a:pt x="648" y="296"/>
                  </a:lnTo>
                  <a:lnTo>
                    <a:pt x="616" y="328"/>
                  </a:lnTo>
                  <a:lnTo>
                    <a:pt x="576" y="360"/>
                  </a:lnTo>
                  <a:lnTo>
                    <a:pt x="464" y="408"/>
                  </a:lnTo>
                  <a:lnTo>
                    <a:pt x="336" y="424"/>
                  </a:lnTo>
                  <a:lnTo>
                    <a:pt x="208" y="408"/>
                  </a:lnTo>
                  <a:lnTo>
                    <a:pt x="96" y="360"/>
                  </a:lnTo>
                  <a:lnTo>
                    <a:pt x="56" y="328"/>
                  </a:lnTo>
                  <a:lnTo>
                    <a:pt x="24" y="296"/>
                  </a:lnTo>
                  <a:lnTo>
                    <a:pt x="8" y="256"/>
                  </a:lnTo>
                  <a:lnTo>
                    <a:pt x="0" y="216"/>
                  </a:lnTo>
                  <a:lnTo>
                    <a:pt x="8" y="168"/>
                  </a:lnTo>
                  <a:lnTo>
                    <a:pt x="24" y="128"/>
                  </a:lnTo>
                  <a:lnTo>
                    <a:pt x="56" y="96"/>
                  </a:lnTo>
                  <a:lnTo>
                    <a:pt x="96" y="64"/>
                  </a:lnTo>
                  <a:lnTo>
                    <a:pt x="208" y="16"/>
                  </a:lnTo>
                  <a:lnTo>
                    <a:pt x="336" y="0"/>
                  </a:lnTo>
                  <a:lnTo>
                    <a:pt x="464" y="16"/>
                  </a:lnTo>
                  <a:lnTo>
                    <a:pt x="576" y="64"/>
                  </a:lnTo>
                  <a:lnTo>
                    <a:pt x="616" y="96"/>
                  </a:lnTo>
                  <a:lnTo>
                    <a:pt x="648" y="128"/>
                  </a:lnTo>
                  <a:lnTo>
                    <a:pt x="664" y="168"/>
                  </a:lnTo>
                  <a:lnTo>
                    <a:pt x="672" y="216"/>
                  </a:lnTo>
                  <a:close/>
                </a:path>
              </a:pathLst>
            </a:custGeom>
            <a:gradFill rotWithShape="0">
              <a:gsLst>
                <a:gs pos="0">
                  <a:srgbClr val="B3B3B3"/>
                </a:gs>
                <a:gs pos="100000">
                  <a:srgbClr val="808080"/>
                </a:gs>
              </a:gsLst>
              <a:path path="rect">
                <a:fillToRect l="50000" t="50000" r="50000" b="50000"/>
              </a:path>
            </a:gradFill>
            <a:ln w="317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4366" name="Group 231"/>
            <p:cNvGrpSpPr>
              <a:grpSpLocks/>
            </p:cNvGrpSpPr>
            <p:nvPr/>
          </p:nvGrpSpPr>
          <p:grpSpPr bwMode="auto">
            <a:xfrm>
              <a:off x="632" y="1338"/>
              <a:ext cx="352" cy="248"/>
              <a:chOff x="636" y="2320"/>
              <a:chExt cx="352" cy="248"/>
            </a:xfrm>
          </p:grpSpPr>
          <p:sp>
            <p:nvSpPr>
              <p:cNvPr id="114367" name="Freeform 232"/>
              <p:cNvSpPr>
                <a:spLocks/>
              </p:cNvSpPr>
              <p:nvPr/>
            </p:nvSpPr>
            <p:spPr bwMode="invGray">
              <a:xfrm>
                <a:off x="788" y="2424"/>
                <a:ext cx="32" cy="16"/>
              </a:xfrm>
              <a:custGeom>
                <a:avLst/>
                <a:gdLst>
                  <a:gd name="T0" fmla="*/ 32 w 32"/>
                  <a:gd name="T1" fmla="*/ 8 h 16"/>
                  <a:gd name="T2" fmla="*/ 32 w 32"/>
                  <a:gd name="T3" fmla="*/ 16 h 16"/>
                  <a:gd name="T4" fmla="*/ 16 w 32"/>
                  <a:gd name="T5" fmla="*/ 16 h 16"/>
                  <a:gd name="T6" fmla="*/ 16 w 32"/>
                  <a:gd name="T7" fmla="*/ 16 h 16"/>
                  <a:gd name="T8" fmla="*/ 8 w 32"/>
                  <a:gd name="T9" fmla="*/ 16 h 16"/>
                  <a:gd name="T10" fmla="*/ 0 w 32"/>
                  <a:gd name="T11" fmla="*/ 8 h 16"/>
                  <a:gd name="T12" fmla="*/ 0 w 32"/>
                  <a:gd name="T13" fmla="*/ 8 h 16"/>
                  <a:gd name="T14" fmla="*/ 8 w 32"/>
                  <a:gd name="T15" fmla="*/ 0 h 16"/>
                  <a:gd name="T16" fmla="*/ 16 w 32"/>
                  <a:gd name="T17" fmla="*/ 0 h 16"/>
                  <a:gd name="T18" fmla="*/ 16 w 32"/>
                  <a:gd name="T19" fmla="*/ 0 h 16"/>
                  <a:gd name="T20" fmla="*/ 32 w 32"/>
                  <a:gd name="T21" fmla="*/ 0 h 16"/>
                  <a:gd name="T22" fmla="*/ 32 w 32"/>
                  <a:gd name="T23" fmla="*/ 8 h 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16"/>
                  <a:gd name="T38" fmla="*/ 32 w 32"/>
                  <a:gd name="T39" fmla="*/ 16 h 1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16">
                    <a:moveTo>
                      <a:pt x="32" y="8"/>
                    </a:moveTo>
                    <a:lnTo>
                      <a:pt x="32" y="16"/>
                    </a:lnTo>
                    <a:lnTo>
                      <a:pt x="16" y="16"/>
                    </a:lnTo>
                    <a:lnTo>
                      <a:pt x="8" y="16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32" y="0"/>
                    </a:lnTo>
                    <a:lnTo>
                      <a:pt x="32" y="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8" name="Freeform 233"/>
              <p:cNvSpPr>
                <a:spLocks/>
              </p:cNvSpPr>
              <p:nvPr/>
            </p:nvSpPr>
            <p:spPr bwMode="invGray">
              <a:xfrm>
                <a:off x="924" y="2416"/>
                <a:ext cx="64" cy="24"/>
              </a:xfrm>
              <a:custGeom>
                <a:avLst/>
                <a:gdLst>
                  <a:gd name="T0" fmla="*/ 64 w 64"/>
                  <a:gd name="T1" fmla="*/ 16 h 24"/>
                  <a:gd name="T2" fmla="*/ 56 w 64"/>
                  <a:gd name="T3" fmla="*/ 24 h 24"/>
                  <a:gd name="T4" fmla="*/ 32 w 64"/>
                  <a:gd name="T5" fmla="*/ 24 h 24"/>
                  <a:gd name="T6" fmla="*/ 32 w 64"/>
                  <a:gd name="T7" fmla="*/ 24 h 24"/>
                  <a:gd name="T8" fmla="*/ 16 w 64"/>
                  <a:gd name="T9" fmla="*/ 24 h 24"/>
                  <a:gd name="T10" fmla="*/ 0 w 64"/>
                  <a:gd name="T11" fmla="*/ 16 h 24"/>
                  <a:gd name="T12" fmla="*/ 0 w 64"/>
                  <a:gd name="T13" fmla="*/ 16 h 24"/>
                  <a:gd name="T14" fmla="*/ 16 w 64"/>
                  <a:gd name="T15" fmla="*/ 8 h 24"/>
                  <a:gd name="T16" fmla="*/ 32 w 64"/>
                  <a:gd name="T17" fmla="*/ 0 h 24"/>
                  <a:gd name="T18" fmla="*/ 32 w 64"/>
                  <a:gd name="T19" fmla="*/ 0 h 24"/>
                  <a:gd name="T20" fmla="*/ 56 w 64"/>
                  <a:gd name="T21" fmla="*/ 8 h 24"/>
                  <a:gd name="T22" fmla="*/ 64 w 64"/>
                  <a:gd name="T23" fmla="*/ 16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4"/>
                  <a:gd name="T37" fmla="*/ 0 h 24"/>
                  <a:gd name="T38" fmla="*/ 64 w 64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4" h="24">
                    <a:moveTo>
                      <a:pt x="64" y="16"/>
                    </a:moveTo>
                    <a:lnTo>
                      <a:pt x="56" y="24"/>
                    </a:lnTo>
                    <a:lnTo>
                      <a:pt x="32" y="24"/>
                    </a:lnTo>
                    <a:lnTo>
                      <a:pt x="16" y="24"/>
                    </a:lnTo>
                    <a:lnTo>
                      <a:pt x="0" y="16"/>
                    </a:lnTo>
                    <a:lnTo>
                      <a:pt x="16" y="8"/>
                    </a:lnTo>
                    <a:lnTo>
                      <a:pt x="32" y="0"/>
                    </a:lnTo>
                    <a:lnTo>
                      <a:pt x="56" y="8"/>
                    </a:lnTo>
                    <a:lnTo>
                      <a:pt x="64" y="16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9" name="Freeform 234"/>
              <p:cNvSpPr>
                <a:spLocks/>
              </p:cNvSpPr>
              <p:nvPr/>
            </p:nvSpPr>
            <p:spPr bwMode="invGray">
              <a:xfrm>
                <a:off x="908" y="2512"/>
                <a:ext cx="40" cy="32"/>
              </a:xfrm>
              <a:custGeom>
                <a:avLst/>
                <a:gdLst>
                  <a:gd name="T0" fmla="*/ 40 w 40"/>
                  <a:gd name="T1" fmla="*/ 32 h 32"/>
                  <a:gd name="T2" fmla="*/ 24 w 40"/>
                  <a:gd name="T3" fmla="*/ 32 h 32"/>
                  <a:gd name="T4" fmla="*/ 8 w 40"/>
                  <a:gd name="T5" fmla="*/ 24 h 32"/>
                  <a:gd name="T6" fmla="*/ 8 w 40"/>
                  <a:gd name="T7" fmla="*/ 24 h 32"/>
                  <a:gd name="T8" fmla="*/ 0 w 40"/>
                  <a:gd name="T9" fmla="*/ 8 h 32"/>
                  <a:gd name="T10" fmla="*/ 0 w 40"/>
                  <a:gd name="T11" fmla="*/ 0 h 32"/>
                  <a:gd name="T12" fmla="*/ 0 w 40"/>
                  <a:gd name="T13" fmla="*/ 0 h 32"/>
                  <a:gd name="T14" fmla="*/ 16 w 40"/>
                  <a:gd name="T15" fmla="*/ 0 h 32"/>
                  <a:gd name="T16" fmla="*/ 32 w 40"/>
                  <a:gd name="T17" fmla="*/ 8 h 32"/>
                  <a:gd name="T18" fmla="*/ 32 w 40"/>
                  <a:gd name="T19" fmla="*/ 8 h 32"/>
                  <a:gd name="T20" fmla="*/ 40 w 40"/>
                  <a:gd name="T21" fmla="*/ 24 h 32"/>
                  <a:gd name="T22" fmla="*/ 40 w 40"/>
                  <a:gd name="T23" fmla="*/ 32 h 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0"/>
                  <a:gd name="T37" fmla="*/ 0 h 32"/>
                  <a:gd name="T38" fmla="*/ 40 w 40"/>
                  <a:gd name="T39" fmla="*/ 32 h 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0" h="32">
                    <a:moveTo>
                      <a:pt x="40" y="32"/>
                    </a:moveTo>
                    <a:lnTo>
                      <a:pt x="24" y="32"/>
                    </a:lnTo>
                    <a:lnTo>
                      <a:pt x="8" y="24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32" y="8"/>
                    </a:lnTo>
                    <a:lnTo>
                      <a:pt x="40" y="24"/>
                    </a:lnTo>
                    <a:lnTo>
                      <a:pt x="40" y="32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0" name="Freeform 235"/>
              <p:cNvSpPr>
                <a:spLocks/>
              </p:cNvSpPr>
              <p:nvPr/>
            </p:nvSpPr>
            <p:spPr bwMode="invGray">
              <a:xfrm>
                <a:off x="780" y="2328"/>
                <a:ext cx="32" cy="48"/>
              </a:xfrm>
              <a:custGeom>
                <a:avLst/>
                <a:gdLst>
                  <a:gd name="T0" fmla="*/ 16 w 32"/>
                  <a:gd name="T1" fmla="*/ 48 h 48"/>
                  <a:gd name="T2" fmla="*/ 8 w 32"/>
                  <a:gd name="T3" fmla="*/ 48 h 48"/>
                  <a:gd name="T4" fmla="*/ 0 w 32"/>
                  <a:gd name="T5" fmla="*/ 24 h 48"/>
                  <a:gd name="T6" fmla="*/ 0 w 32"/>
                  <a:gd name="T7" fmla="*/ 24 h 48"/>
                  <a:gd name="T8" fmla="*/ 8 w 32"/>
                  <a:gd name="T9" fmla="*/ 8 h 48"/>
                  <a:gd name="T10" fmla="*/ 16 w 32"/>
                  <a:gd name="T11" fmla="*/ 0 h 48"/>
                  <a:gd name="T12" fmla="*/ 16 w 32"/>
                  <a:gd name="T13" fmla="*/ 0 h 48"/>
                  <a:gd name="T14" fmla="*/ 24 w 32"/>
                  <a:gd name="T15" fmla="*/ 8 h 48"/>
                  <a:gd name="T16" fmla="*/ 32 w 32"/>
                  <a:gd name="T17" fmla="*/ 24 h 48"/>
                  <a:gd name="T18" fmla="*/ 32 w 32"/>
                  <a:gd name="T19" fmla="*/ 24 h 48"/>
                  <a:gd name="T20" fmla="*/ 24 w 32"/>
                  <a:gd name="T21" fmla="*/ 48 h 48"/>
                  <a:gd name="T22" fmla="*/ 16 w 32"/>
                  <a:gd name="T23" fmla="*/ 48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48"/>
                  <a:gd name="T38" fmla="*/ 32 w 32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48">
                    <a:moveTo>
                      <a:pt x="16" y="48"/>
                    </a:moveTo>
                    <a:lnTo>
                      <a:pt x="8" y="48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16" y="0"/>
                    </a:lnTo>
                    <a:lnTo>
                      <a:pt x="24" y="8"/>
                    </a:lnTo>
                    <a:lnTo>
                      <a:pt x="32" y="24"/>
                    </a:lnTo>
                    <a:lnTo>
                      <a:pt x="24" y="4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1" name="Freeform 236"/>
              <p:cNvSpPr>
                <a:spLocks/>
              </p:cNvSpPr>
              <p:nvPr/>
            </p:nvSpPr>
            <p:spPr bwMode="invGray">
              <a:xfrm>
                <a:off x="676" y="2432"/>
                <a:ext cx="64" cy="24"/>
              </a:xfrm>
              <a:custGeom>
                <a:avLst/>
                <a:gdLst>
                  <a:gd name="T0" fmla="*/ 64 w 64"/>
                  <a:gd name="T1" fmla="*/ 16 h 24"/>
                  <a:gd name="T2" fmla="*/ 56 w 64"/>
                  <a:gd name="T3" fmla="*/ 24 h 24"/>
                  <a:gd name="T4" fmla="*/ 32 w 64"/>
                  <a:gd name="T5" fmla="*/ 24 h 24"/>
                  <a:gd name="T6" fmla="*/ 32 w 64"/>
                  <a:gd name="T7" fmla="*/ 24 h 24"/>
                  <a:gd name="T8" fmla="*/ 8 w 64"/>
                  <a:gd name="T9" fmla="*/ 24 h 24"/>
                  <a:gd name="T10" fmla="*/ 0 w 64"/>
                  <a:gd name="T11" fmla="*/ 16 h 24"/>
                  <a:gd name="T12" fmla="*/ 0 w 64"/>
                  <a:gd name="T13" fmla="*/ 16 h 24"/>
                  <a:gd name="T14" fmla="*/ 8 w 64"/>
                  <a:gd name="T15" fmla="*/ 8 h 24"/>
                  <a:gd name="T16" fmla="*/ 32 w 64"/>
                  <a:gd name="T17" fmla="*/ 0 h 24"/>
                  <a:gd name="T18" fmla="*/ 32 w 64"/>
                  <a:gd name="T19" fmla="*/ 0 h 24"/>
                  <a:gd name="T20" fmla="*/ 56 w 64"/>
                  <a:gd name="T21" fmla="*/ 8 h 24"/>
                  <a:gd name="T22" fmla="*/ 64 w 64"/>
                  <a:gd name="T23" fmla="*/ 16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4"/>
                  <a:gd name="T37" fmla="*/ 0 h 24"/>
                  <a:gd name="T38" fmla="*/ 64 w 64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4" h="24">
                    <a:moveTo>
                      <a:pt x="64" y="16"/>
                    </a:moveTo>
                    <a:lnTo>
                      <a:pt x="56" y="24"/>
                    </a:lnTo>
                    <a:lnTo>
                      <a:pt x="32" y="24"/>
                    </a:lnTo>
                    <a:lnTo>
                      <a:pt x="8" y="24"/>
                    </a:lnTo>
                    <a:lnTo>
                      <a:pt x="0" y="16"/>
                    </a:lnTo>
                    <a:lnTo>
                      <a:pt x="8" y="8"/>
                    </a:lnTo>
                    <a:lnTo>
                      <a:pt x="32" y="0"/>
                    </a:lnTo>
                    <a:lnTo>
                      <a:pt x="56" y="8"/>
                    </a:lnTo>
                    <a:lnTo>
                      <a:pt x="64" y="16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2" name="Freeform 237"/>
              <p:cNvSpPr>
                <a:spLocks/>
              </p:cNvSpPr>
              <p:nvPr/>
            </p:nvSpPr>
            <p:spPr bwMode="invGray">
              <a:xfrm>
                <a:off x="788" y="2520"/>
                <a:ext cx="32" cy="48"/>
              </a:xfrm>
              <a:custGeom>
                <a:avLst/>
                <a:gdLst>
                  <a:gd name="T0" fmla="*/ 16 w 32"/>
                  <a:gd name="T1" fmla="*/ 48 h 48"/>
                  <a:gd name="T2" fmla="*/ 8 w 32"/>
                  <a:gd name="T3" fmla="*/ 40 h 48"/>
                  <a:gd name="T4" fmla="*/ 0 w 32"/>
                  <a:gd name="T5" fmla="*/ 24 h 48"/>
                  <a:gd name="T6" fmla="*/ 0 w 32"/>
                  <a:gd name="T7" fmla="*/ 24 h 48"/>
                  <a:gd name="T8" fmla="*/ 8 w 32"/>
                  <a:gd name="T9" fmla="*/ 8 h 48"/>
                  <a:gd name="T10" fmla="*/ 16 w 32"/>
                  <a:gd name="T11" fmla="*/ 0 h 48"/>
                  <a:gd name="T12" fmla="*/ 16 w 32"/>
                  <a:gd name="T13" fmla="*/ 0 h 48"/>
                  <a:gd name="T14" fmla="*/ 32 w 32"/>
                  <a:gd name="T15" fmla="*/ 8 h 48"/>
                  <a:gd name="T16" fmla="*/ 32 w 32"/>
                  <a:gd name="T17" fmla="*/ 24 h 48"/>
                  <a:gd name="T18" fmla="*/ 32 w 32"/>
                  <a:gd name="T19" fmla="*/ 24 h 48"/>
                  <a:gd name="T20" fmla="*/ 32 w 32"/>
                  <a:gd name="T21" fmla="*/ 40 h 48"/>
                  <a:gd name="T22" fmla="*/ 16 w 32"/>
                  <a:gd name="T23" fmla="*/ 48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2"/>
                  <a:gd name="T37" fmla="*/ 0 h 48"/>
                  <a:gd name="T38" fmla="*/ 32 w 32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2" h="48">
                    <a:moveTo>
                      <a:pt x="16" y="48"/>
                    </a:moveTo>
                    <a:lnTo>
                      <a:pt x="8" y="40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16" y="0"/>
                    </a:lnTo>
                    <a:lnTo>
                      <a:pt x="32" y="8"/>
                    </a:lnTo>
                    <a:lnTo>
                      <a:pt x="32" y="24"/>
                    </a:lnTo>
                    <a:lnTo>
                      <a:pt x="32" y="40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3" name="Freeform 238"/>
              <p:cNvSpPr>
                <a:spLocks/>
              </p:cNvSpPr>
              <p:nvPr/>
            </p:nvSpPr>
            <p:spPr bwMode="invGray">
              <a:xfrm>
                <a:off x="660" y="2352"/>
                <a:ext cx="48" cy="40"/>
              </a:xfrm>
              <a:custGeom>
                <a:avLst/>
                <a:gdLst>
                  <a:gd name="T0" fmla="*/ 48 w 48"/>
                  <a:gd name="T1" fmla="*/ 32 h 40"/>
                  <a:gd name="T2" fmla="*/ 32 w 48"/>
                  <a:gd name="T3" fmla="*/ 40 h 40"/>
                  <a:gd name="T4" fmla="*/ 16 w 48"/>
                  <a:gd name="T5" fmla="*/ 24 h 40"/>
                  <a:gd name="T6" fmla="*/ 16 w 48"/>
                  <a:gd name="T7" fmla="*/ 24 h 40"/>
                  <a:gd name="T8" fmla="*/ 0 w 48"/>
                  <a:gd name="T9" fmla="*/ 16 h 40"/>
                  <a:gd name="T10" fmla="*/ 0 w 48"/>
                  <a:gd name="T11" fmla="*/ 0 h 40"/>
                  <a:gd name="T12" fmla="*/ 0 w 48"/>
                  <a:gd name="T13" fmla="*/ 0 h 40"/>
                  <a:gd name="T14" fmla="*/ 16 w 48"/>
                  <a:gd name="T15" fmla="*/ 0 h 40"/>
                  <a:gd name="T16" fmla="*/ 32 w 48"/>
                  <a:gd name="T17" fmla="*/ 8 h 40"/>
                  <a:gd name="T18" fmla="*/ 32 w 48"/>
                  <a:gd name="T19" fmla="*/ 8 h 40"/>
                  <a:gd name="T20" fmla="*/ 48 w 48"/>
                  <a:gd name="T21" fmla="*/ 24 h 40"/>
                  <a:gd name="T22" fmla="*/ 48 w 48"/>
                  <a:gd name="T23" fmla="*/ 32 h 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40"/>
                  <a:gd name="T38" fmla="*/ 48 w 48"/>
                  <a:gd name="T39" fmla="*/ 40 h 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40">
                    <a:moveTo>
                      <a:pt x="48" y="32"/>
                    </a:moveTo>
                    <a:lnTo>
                      <a:pt x="32" y="40"/>
                    </a:lnTo>
                    <a:lnTo>
                      <a:pt x="16" y="24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32" y="8"/>
                    </a:lnTo>
                    <a:lnTo>
                      <a:pt x="48" y="24"/>
                    </a:lnTo>
                    <a:lnTo>
                      <a:pt x="48" y="32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4" name="Freeform 239"/>
              <p:cNvSpPr>
                <a:spLocks/>
              </p:cNvSpPr>
              <p:nvPr/>
            </p:nvSpPr>
            <p:spPr bwMode="invGray">
              <a:xfrm>
                <a:off x="892" y="2344"/>
                <a:ext cx="48" cy="32"/>
              </a:xfrm>
              <a:custGeom>
                <a:avLst/>
                <a:gdLst>
                  <a:gd name="T0" fmla="*/ 0 w 48"/>
                  <a:gd name="T1" fmla="*/ 32 h 32"/>
                  <a:gd name="T2" fmla="*/ 0 w 48"/>
                  <a:gd name="T3" fmla="*/ 24 h 32"/>
                  <a:gd name="T4" fmla="*/ 8 w 48"/>
                  <a:gd name="T5" fmla="*/ 8 h 32"/>
                  <a:gd name="T6" fmla="*/ 8 w 48"/>
                  <a:gd name="T7" fmla="*/ 8 h 32"/>
                  <a:gd name="T8" fmla="*/ 32 w 48"/>
                  <a:gd name="T9" fmla="*/ 0 h 32"/>
                  <a:gd name="T10" fmla="*/ 48 w 48"/>
                  <a:gd name="T11" fmla="*/ 0 h 32"/>
                  <a:gd name="T12" fmla="*/ 48 w 48"/>
                  <a:gd name="T13" fmla="*/ 0 h 32"/>
                  <a:gd name="T14" fmla="*/ 48 w 48"/>
                  <a:gd name="T15" fmla="*/ 8 h 32"/>
                  <a:gd name="T16" fmla="*/ 32 w 48"/>
                  <a:gd name="T17" fmla="*/ 24 h 32"/>
                  <a:gd name="T18" fmla="*/ 32 w 48"/>
                  <a:gd name="T19" fmla="*/ 24 h 32"/>
                  <a:gd name="T20" fmla="*/ 16 w 48"/>
                  <a:gd name="T21" fmla="*/ 32 h 32"/>
                  <a:gd name="T22" fmla="*/ 0 w 48"/>
                  <a:gd name="T23" fmla="*/ 32 h 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32"/>
                  <a:gd name="T38" fmla="*/ 48 w 48"/>
                  <a:gd name="T39" fmla="*/ 32 h 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32">
                    <a:moveTo>
                      <a:pt x="0" y="32"/>
                    </a:moveTo>
                    <a:lnTo>
                      <a:pt x="0" y="24"/>
                    </a:lnTo>
                    <a:lnTo>
                      <a:pt x="8" y="8"/>
                    </a:lnTo>
                    <a:lnTo>
                      <a:pt x="32" y="0"/>
                    </a:lnTo>
                    <a:lnTo>
                      <a:pt x="48" y="0"/>
                    </a:lnTo>
                    <a:lnTo>
                      <a:pt x="48" y="8"/>
                    </a:lnTo>
                    <a:lnTo>
                      <a:pt x="32" y="24"/>
                    </a:lnTo>
                    <a:lnTo>
                      <a:pt x="16" y="32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5" name="Freeform 240"/>
              <p:cNvSpPr>
                <a:spLocks/>
              </p:cNvSpPr>
              <p:nvPr/>
            </p:nvSpPr>
            <p:spPr bwMode="invGray">
              <a:xfrm>
                <a:off x="876" y="2400"/>
                <a:ext cx="48" cy="24"/>
              </a:xfrm>
              <a:custGeom>
                <a:avLst/>
                <a:gdLst>
                  <a:gd name="T0" fmla="*/ 0 w 48"/>
                  <a:gd name="T1" fmla="*/ 24 h 24"/>
                  <a:gd name="T2" fmla="*/ 0 w 48"/>
                  <a:gd name="T3" fmla="*/ 8 h 24"/>
                  <a:gd name="T4" fmla="*/ 16 w 48"/>
                  <a:gd name="T5" fmla="*/ 0 h 24"/>
                  <a:gd name="T6" fmla="*/ 16 w 48"/>
                  <a:gd name="T7" fmla="*/ 0 h 24"/>
                  <a:gd name="T8" fmla="*/ 32 w 48"/>
                  <a:gd name="T9" fmla="*/ 0 h 24"/>
                  <a:gd name="T10" fmla="*/ 48 w 48"/>
                  <a:gd name="T11" fmla="*/ 8 h 24"/>
                  <a:gd name="T12" fmla="*/ 48 w 48"/>
                  <a:gd name="T13" fmla="*/ 8 h 24"/>
                  <a:gd name="T14" fmla="*/ 48 w 48"/>
                  <a:gd name="T15" fmla="*/ 16 h 24"/>
                  <a:gd name="T16" fmla="*/ 32 w 48"/>
                  <a:gd name="T17" fmla="*/ 24 h 24"/>
                  <a:gd name="T18" fmla="*/ 32 w 48"/>
                  <a:gd name="T19" fmla="*/ 24 h 24"/>
                  <a:gd name="T20" fmla="*/ 8 w 48"/>
                  <a:gd name="T21" fmla="*/ 24 h 24"/>
                  <a:gd name="T22" fmla="*/ 0 w 48"/>
                  <a:gd name="T23" fmla="*/ 24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24"/>
                  <a:gd name="T38" fmla="*/ 48 w 48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24">
                    <a:moveTo>
                      <a:pt x="0" y="24"/>
                    </a:moveTo>
                    <a:lnTo>
                      <a:pt x="0" y="8"/>
                    </a:lnTo>
                    <a:lnTo>
                      <a:pt x="16" y="0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48" y="16"/>
                    </a:lnTo>
                    <a:lnTo>
                      <a:pt x="32" y="24"/>
                    </a:lnTo>
                    <a:lnTo>
                      <a:pt x="8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6" name="Freeform 241"/>
              <p:cNvSpPr>
                <a:spLocks/>
              </p:cNvSpPr>
              <p:nvPr/>
            </p:nvSpPr>
            <p:spPr bwMode="invGray">
              <a:xfrm>
                <a:off x="660" y="2480"/>
                <a:ext cx="48" cy="24"/>
              </a:xfrm>
              <a:custGeom>
                <a:avLst/>
                <a:gdLst>
                  <a:gd name="T0" fmla="*/ 0 w 48"/>
                  <a:gd name="T1" fmla="*/ 16 h 24"/>
                  <a:gd name="T2" fmla="*/ 0 w 48"/>
                  <a:gd name="T3" fmla="*/ 8 h 24"/>
                  <a:gd name="T4" fmla="*/ 16 w 48"/>
                  <a:gd name="T5" fmla="*/ 0 h 24"/>
                  <a:gd name="T6" fmla="*/ 16 w 48"/>
                  <a:gd name="T7" fmla="*/ 0 h 24"/>
                  <a:gd name="T8" fmla="*/ 40 w 48"/>
                  <a:gd name="T9" fmla="*/ 0 h 24"/>
                  <a:gd name="T10" fmla="*/ 48 w 48"/>
                  <a:gd name="T11" fmla="*/ 0 h 24"/>
                  <a:gd name="T12" fmla="*/ 48 w 48"/>
                  <a:gd name="T13" fmla="*/ 0 h 24"/>
                  <a:gd name="T14" fmla="*/ 48 w 48"/>
                  <a:gd name="T15" fmla="*/ 16 h 24"/>
                  <a:gd name="T16" fmla="*/ 32 w 48"/>
                  <a:gd name="T17" fmla="*/ 24 h 24"/>
                  <a:gd name="T18" fmla="*/ 32 w 48"/>
                  <a:gd name="T19" fmla="*/ 24 h 24"/>
                  <a:gd name="T20" fmla="*/ 8 w 48"/>
                  <a:gd name="T21" fmla="*/ 24 h 24"/>
                  <a:gd name="T22" fmla="*/ 0 w 48"/>
                  <a:gd name="T23" fmla="*/ 16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24"/>
                  <a:gd name="T38" fmla="*/ 48 w 48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24">
                    <a:moveTo>
                      <a:pt x="0" y="16"/>
                    </a:moveTo>
                    <a:lnTo>
                      <a:pt x="0" y="8"/>
                    </a:lnTo>
                    <a:lnTo>
                      <a:pt x="16" y="0"/>
                    </a:lnTo>
                    <a:lnTo>
                      <a:pt x="40" y="0"/>
                    </a:lnTo>
                    <a:lnTo>
                      <a:pt x="48" y="0"/>
                    </a:lnTo>
                    <a:lnTo>
                      <a:pt x="48" y="16"/>
                    </a:lnTo>
                    <a:lnTo>
                      <a:pt x="32" y="24"/>
                    </a:lnTo>
                    <a:lnTo>
                      <a:pt x="8" y="24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7" name="Freeform 242"/>
              <p:cNvSpPr>
                <a:spLocks/>
              </p:cNvSpPr>
              <p:nvPr/>
            </p:nvSpPr>
            <p:spPr bwMode="invGray">
              <a:xfrm>
                <a:off x="732" y="2456"/>
                <a:ext cx="48" cy="40"/>
              </a:xfrm>
              <a:custGeom>
                <a:avLst/>
                <a:gdLst>
                  <a:gd name="T0" fmla="*/ 8 w 48"/>
                  <a:gd name="T1" fmla="*/ 40 h 40"/>
                  <a:gd name="T2" fmla="*/ 0 w 48"/>
                  <a:gd name="T3" fmla="*/ 24 h 40"/>
                  <a:gd name="T4" fmla="*/ 16 w 48"/>
                  <a:gd name="T5" fmla="*/ 16 h 40"/>
                  <a:gd name="T6" fmla="*/ 16 w 48"/>
                  <a:gd name="T7" fmla="*/ 16 h 40"/>
                  <a:gd name="T8" fmla="*/ 32 w 48"/>
                  <a:gd name="T9" fmla="*/ 0 h 40"/>
                  <a:gd name="T10" fmla="*/ 48 w 48"/>
                  <a:gd name="T11" fmla="*/ 8 h 40"/>
                  <a:gd name="T12" fmla="*/ 48 w 48"/>
                  <a:gd name="T13" fmla="*/ 8 h 40"/>
                  <a:gd name="T14" fmla="*/ 48 w 48"/>
                  <a:gd name="T15" fmla="*/ 16 h 40"/>
                  <a:gd name="T16" fmla="*/ 40 w 48"/>
                  <a:gd name="T17" fmla="*/ 32 h 40"/>
                  <a:gd name="T18" fmla="*/ 40 w 48"/>
                  <a:gd name="T19" fmla="*/ 32 h 40"/>
                  <a:gd name="T20" fmla="*/ 16 w 48"/>
                  <a:gd name="T21" fmla="*/ 40 h 40"/>
                  <a:gd name="T22" fmla="*/ 8 w 48"/>
                  <a:gd name="T23" fmla="*/ 40 h 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40"/>
                  <a:gd name="T38" fmla="*/ 48 w 48"/>
                  <a:gd name="T39" fmla="*/ 40 h 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40">
                    <a:moveTo>
                      <a:pt x="8" y="40"/>
                    </a:moveTo>
                    <a:lnTo>
                      <a:pt x="0" y="24"/>
                    </a:lnTo>
                    <a:lnTo>
                      <a:pt x="16" y="16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48" y="16"/>
                    </a:lnTo>
                    <a:lnTo>
                      <a:pt x="40" y="32"/>
                    </a:lnTo>
                    <a:lnTo>
                      <a:pt x="16" y="40"/>
                    </a:lnTo>
                    <a:lnTo>
                      <a:pt x="8" y="4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8" name="Freeform 243"/>
              <p:cNvSpPr>
                <a:spLocks/>
              </p:cNvSpPr>
              <p:nvPr/>
            </p:nvSpPr>
            <p:spPr bwMode="invGray">
              <a:xfrm>
                <a:off x="924" y="2472"/>
                <a:ext cx="56" cy="32"/>
              </a:xfrm>
              <a:custGeom>
                <a:avLst/>
                <a:gdLst>
                  <a:gd name="T0" fmla="*/ 0 w 56"/>
                  <a:gd name="T1" fmla="*/ 8 h 32"/>
                  <a:gd name="T2" fmla="*/ 16 w 56"/>
                  <a:gd name="T3" fmla="*/ 0 h 32"/>
                  <a:gd name="T4" fmla="*/ 32 w 56"/>
                  <a:gd name="T5" fmla="*/ 8 h 32"/>
                  <a:gd name="T6" fmla="*/ 32 w 56"/>
                  <a:gd name="T7" fmla="*/ 8 h 32"/>
                  <a:gd name="T8" fmla="*/ 56 w 56"/>
                  <a:gd name="T9" fmla="*/ 16 h 32"/>
                  <a:gd name="T10" fmla="*/ 56 w 56"/>
                  <a:gd name="T11" fmla="*/ 24 h 32"/>
                  <a:gd name="T12" fmla="*/ 56 w 56"/>
                  <a:gd name="T13" fmla="*/ 24 h 32"/>
                  <a:gd name="T14" fmla="*/ 48 w 56"/>
                  <a:gd name="T15" fmla="*/ 32 h 32"/>
                  <a:gd name="T16" fmla="*/ 24 w 56"/>
                  <a:gd name="T17" fmla="*/ 24 h 32"/>
                  <a:gd name="T18" fmla="*/ 24 w 56"/>
                  <a:gd name="T19" fmla="*/ 24 h 32"/>
                  <a:gd name="T20" fmla="*/ 0 w 56"/>
                  <a:gd name="T21" fmla="*/ 16 h 32"/>
                  <a:gd name="T22" fmla="*/ 0 w 56"/>
                  <a:gd name="T23" fmla="*/ 8 h 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6"/>
                  <a:gd name="T37" fmla="*/ 0 h 32"/>
                  <a:gd name="T38" fmla="*/ 56 w 56"/>
                  <a:gd name="T39" fmla="*/ 32 h 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6" h="32">
                    <a:moveTo>
                      <a:pt x="0" y="8"/>
                    </a:moveTo>
                    <a:lnTo>
                      <a:pt x="16" y="0"/>
                    </a:lnTo>
                    <a:lnTo>
                      <a:pt x="32" y="8"/>
                    </a:lnTo>
                    <a:lnTo>
                      <a:pt x="56" y="16"/>
                    </a:lnTo>
                    <a:lnTo>
                      <a:pt x="56" y="24"/>
                    </a:lnTo>
                    <a:lnTo>
                      <a:pt x="48" y="32"/>
                    </a:lnTo>
                    <a:lnTo>
                      <a:pt x="24" y="24"/>
                    </a:lnTo>
                    <a:lnTo>
                      <a:pt x="0" y="16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79" name="Freeform 244"/>
              <p:cNvSpPr>
                <a:spLocks/>
              </p:cNvSpPr>
              <p:nvPr/>
            </p:nvSpPr>
            <p:spPr bwMode="invGray">
              <a:xfrm>
                <a:off x="636" y="2392"/>
                <a:ext cx="64" cy="32"/>
              </a:xfrm>
              <a:custGeom>
                <a:avLst/>
                <a:gdLst>
                  <a:gd name="T0" fmla="*/ 0 w 64"/>
                  <a:gd name="T1" fmla="*/ 8 h 32"/>
                  <a:gd name="T2" fmla="*/ 16 w 64"/>
                  <a:gd name="T3" fmla="*/ 0 h 32"/>
                  <a:gd name="T4" fmla="*/ 40 w 64"/>
                  <a:gd name="T5" fmla="*/ 8 h 32"/>
                  <a:gd name="T6" fmla="*/ 40 w 64"/>
                  <a:gd name="T7" fmla="*/ 8 h 32"/>
                  <a:gd name="T8" fmla="*/ 56 w 64"/>
                  <a:gd name="T9" fmla="*/ 16 h 32"/>
                  <a:gd name="T10" fmla="*/ 64 w 64"/>
                  <a:gd name="T11" fmla="*/ 24 h 32"/>
                  <a:gd name="T12" fmla="*/ 64 w 64"/>
                  <a:gd name="T13" fmla="*/ 24 h 32"/>
                  <a:gd name="T14" fmla="*/ 48 w 64"/>
                  <a:gd name="T15" fmla="*/ 32 h 32"/>
                  <a:gd name="T16" fmla="*/ 24 w 64"/>
                  <a:gd name="T17" fmla="*/ 32 h 32"/>
                  <a:gd name="T18" fmla="*/ 24 w 64"/>
                  <a:gd name="T19" fmla="*/ 32 h 32"/>
                  <a:gd name="T20" fmla="*/ 8 w 64"/>
                  <a:gd name="T21" fmla="*/ 16 h 32"/>
                  <a:gd name="T22" fmla="*/ 0 w 64"/>
                  <a:gd name="T23" fmla="*/ 8 h 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4"/>
                  <a:gd name="T37" fmla="*/ 0 h 32"/>
                  <a:gd name="T38" fmla="*/ 64 w 64"/>
                  <a:gd name="T39" fmla="*/ 32 h 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4" h="32">
                    <a:moveTo>
                      <a:pt x="0" y="8"/>
                    </a:moveTo>
                    <a:lnTo>
                      <a:pt x="16" y="0"/>
                    </a:lnTo>
                    <a:lnTo>
                      <a:pt x="40" y="8"/>
                    </a:lnTo>
                    <a:lnTo>
                      <a:pt x="56" y="16"/>
                    </a:lnTo>
                    <a:lnTo>
                      <a:pt x="64" y="24"/>
                    </a:lnTo>
                    <a:lnTo>
                      <a:pt x="48" y="32"/>
                    </a:lnTo>
                    <a:lnTo>
                      <a:pt x="24" y="32"/>
                    </a:lnTo>
                    <a:lnTo>
                      <a:pt x="8" y="16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0" name="Freeform 245"/>
              <p:cNvSpPr>
                <a:spLocks/>
              </p:cNvSpPr>
              <p:nvPr/>
            </p:nvSpPr>
            <p:spPr bwMode="invGray">
              <a:xfrm>
                <a:off x="716" y="2320"/>
                <a:ext cx="40" cy="48"/>
              </a:xfrm>
              <a:custGeom>
                <a:avLst/>
                <a:gdLst>
                  <a:gd name="T0" fmla="*/ 8 w 40"/>
                  <a:gd name="T1" fmla="*/ 0 h 48"/>
                  <a:gd name="T2" fmla="*/ 24 w 40"/>
                  <a:gd name="T3" fmla="*/ 0 h 48"/>
                  <a:gd name="T4" fmla="*/ 32 w 40"/>
                  <a:gd name="T5" fmla="*/ 16 h 48"/>
                  <a:gd name="T6" fmla="*/ 32 w 40"/>
                  <a:gd name="T7" fmla="*/ 16 h 48"/>
                  <a:gd name="T8" fmla="*/ 40 w 40"/>
                  <a:gd name="T9" fmla="*/ 40 h 48"/>
                  <a:gd name="T10" fmla="*/ 32 w 40"/>
                  <a:gd name="T11" fmla="*/ 48 h 48"/>
                  <a:gd name="T12" fmla="*/ 32 w 40"/>
                  <a:gd name="T13" fmla="*/ 48 h 48"/>
                  <a:gd name="T14" fmla="*/ 16 w 40"/>
                  <a:gd name="T15" fmla="*/ 40 h 48"/>
                  <a:gd name="T16" fmla="*/ 8 w 40"/>
                  <a:gd name="T17" fmla="*/ 24 h 48"/>
                  <a:gd name="T18" fmla="*/ 8 w 40"/>
                  <a:gd name="T19" fmla="*/ 24 h 48"/>
                  <a:gd name="T20" fmla="*/ 0 w 40"/>
                  <a:gd name="T21" fmla="*/ 8 h 48"/>
                  <a:gd name="T22" fmla="*/ 8 w 40"/>
                  <a:gd name="T23" fmla="*/ 0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0"/>
                  <a:gd name="T37" fmla="*/ 0 h 48"/>
                  <a:gd name="T38" fmla="*/ 40 w 40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0" h="48">
                    <a:moveTo>
                      <a:pt x="8" y="0"/>
                    </a:moveTo>
                    <a:lnTo>
                      <a:pt x="24" y="0"/>
                    </a:lnTo>
                    <a:lnTo>
                      <a:pt x="32" y="16"/>
                    </a:lnTo>
                    <a:lnTo>
                      <a:pt x="40" y="40"/>
                    </a:lnTo>
                    <a:lnTo>
                      <a:pt x="32" y="48"/>
                    </a:lnTo>
                    <a:lnTo>
                      <a:pt x="16" y="40"/>
                    </a:lnTo>
                    <a:lnTo>
                      <a:pt x="8" y="24"/>
                    </a:lnTo>
                    <a:lnTo>
                      <a:pt x="0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1" name="Freeform 246"/>
              <p:cNvSpPr>
                <a:spLocks/>
              </p:cNvSpPr>
              <p:nvPr/>
            </p:nvSpPr>
            <p:spPr bwMode="invGray">
              <a:xfrm>
                <a:off x="820" y="2480"/>
                <a:ext cx="40" cy="40"/>
              </a:xfrm>
              <a:custGeom>
                <a:avLst/>
                <a:gdLst>
                  <a:gd name="T0" fmla="*/ 8 w 40"/>
                  <a:gd name="T1" fmla="*/ 0 h 40"/>
                  <a:gd name="T2" fmla="*/ 24 w 40"/>
                  <a:gd name="T3" fmla="*/ 0 h 40"/>
                  <a:gd name="T4" fmla="*/ 40 w 40"/>
                  <a:gd name="T5" fmla="*/ 16 h 40"/>
                  <a:gd name="T6" fmla="*/ 40 w 40"/>
                  <a:gd name="T7" fmla="*/ 16 h 40"/>
                  <a:gd name="T8" fmla="*/ 40 w 40"/>
                  <a:gd name="T9" fmla="*/ 32 h 40"/>
                  <a:gd name="T10" fmla="*/ 32 w 40"/>
                  <a:gd name="T11" fmla="*/ 40 h 40"/>
                  <a:gd name="T12" fmla="*/ 32 w 40"/>
                  <a:gd name="T13" fmla="*/ 40 h 40"/>
                  <a:gd name="T14" fmla="*/ 24 w 40"/>
                  <a:gd name="T15" fmla="*/ 40 h 40"/>
                  <a:gd name="T16" fmla="*/ 8 w 40"/>
                  <a:gd name="T17" fmla="*/ 24 h 40"/>
                  <a:gd name="T18" fmla="*/ 8 w 40"/>
                  <a:gd name="T19" fmla="*/ 24 h 40"/>
                  <a:gd name="T20" fmla="*/ 0 w 40"/>
                  <a:gd name="T21" fmla="*/ 8 h 40"/>
                  <a:gd name="T22" fmla="*/ 8 w 40"/>
                  <a:gd name="T23" fmla="*/ 0 h 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0"/>
                  <a:gd name="T37" fmla="*/ 0 h 40"/>
                  <a:gd name="T38" fmla="*/ 40 w 40"/>
                  <a:gd name="T39" fmla="*/ 40 h 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0" h="40">
                    <a:moveTo>
                      <a:pt x="8" y="0"/>
                    </a:moveTo>
                    <a:lnTo>
                      <a:pt x="24" y="0"/>
                    </a:lnTo>
                    <a:lnTo>
                      <a:pt x="40" y="16"/>
                    </a:lnTo>
                    <a:lnTo>
                      <a:pt x="40" y="32"/>
                    </a:lnTo>
                    <a:lnTo>
                      <a:pt x="32" y="40"/>
                    </a:lnTo>
                    <a:lnTo>
                      <a:pt x="24" y="40"/>
                    </a:lnTo>
                    <a:lnTo>
                      <a:pt x="8" y="24"/>
                    </a:lnTo>
                    <a:lnTo>
                      <a:pt x="0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2" name="Freeform 247"/>
              <p:cNvSpPr>
                <a:spLocks/>
              </p:cNvSpPr>
              <p:nvPr/>
            </p:nvSpPr>
            <p:spPr bwMode="invGray">
              <a:xfrm>
                <a:off x="836" y="2320"/>
                <a:ext cx="40" cy="48"/>
              </a:xfrm>
              <a:custGeom>
                <a:avLst/>
                <a:gdLst>
                  <a:gd name="T0" fmla="*/ 32 w 40"/>
                  <a:gd name="T1" fmla="*/ 0 h 48"/>
                  <a:gd name="T2" fmla="*/ 40 w 40"/>
                  <a:gd name="T3" fmla="*/ 8 h 48"/>
                  <a:gd name="T4" fmla="*/ 40 w 40"/>
                  <a:gd name="T5" fmla="*/ 24 h 48"/>
                  <a:gd name="T6" fmla="*/ 40 w 40"/>
                  <a:gd name="T7" fmla="*/ 24 h 48"/>
                  <a:gd name="T8" fmla="*/ 24 w 40"/>
                  <a:gd name="T9" fmla="*/ 40 h 48"/>
                  <a:gd name="T10" fmla="*/ 8 w 40"/>
                  <a:gd name="T11" fmla="*/ 48 h 48"/>
                  <a:gd name="T12" fmla="*/ 8 w 40"/>
                  <a:gd name="T13" fmla="*/ 48 h 48"/>
                  <a:gd name="T14" fmla="*/ 0 w 40"/>
                  <a:gd name="T15" fmla="*/ 32 h 48"/>
                  <a:gd name="T16" fmla="*/ 8 w 40"/>
                  <a:gd name="T17" fmla="*/ 16 h 48"/>
                  <a:gd name="T18" fmla="*/ 8 w 40"/>
                  <a:gd name="T19" fmla="*/ 16 h 48"/>
                  <a:gd name="T20" fmla="*/ 24 w 40"/>
                  <a:gd name="T21" fmla="*/ 0 h 48"/>
                  <a:gd name="T22" fmla="*/ 32 w 40"/>
                  <a:gd name="T23" fmla="*/ 0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0"/>
                  <a:gd name="T37" fmla="*/ 0 h 48"/>
                  <a:gd name="T38" fmla="*/ 40 w 40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0" h="48">
                    <a:moveTo>
                      <a:pt x="32" y="0"/>
                    </a:moveTo>
                    <a:lnTo>
                      <a:pt x="40" y="8"/>
                    </a:lnTo>
                    <a:lnTo>
                      <a:pt x="40" y="24"/>
                    </a:lnTo>
                    <a:lnTo>
                      <a:pt x="24" y="40"/>
                    </a:lnTo>
                    <a:lnTo>
                      <a:pt x="8" y="48"/>
                    </a:lnTo>
                    <a:lnTo>
                      <a:pt x="0" y="32"/>
                    </a:lnTo>
                    <a:lnTo>
                      <a:pt x="8" y="16"/>
                    </a:lnTo>
                    <a:lnTo>
                      <a:pt x="24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83" name="Freeform 248"/>
              <p:cNvSpPr>
                <a:spLocks/>
              </p:cNvSpPr>
              <p:nvPr/>
            </p:nvSpPr>
            <p:spPr bwMode="invGray">
              <a:xfrm>
                <a:off x="732" y="2504"/>
                <a:ext cx="40" cy="48"/>
              </a:xfrm>
              <a:custGeom>
                <a:avLst/>
                <a:gdLst>
                  <a:gd name="T0" fmla="*/ 32 w 40"/>
                  <a:gd name="T1" fmla="*/ 0 h 48"/>
                  <a:gd name="T2" fmla="*/ 40 w 40"/>
                  <a:gd name="T3" fmla="*/ 8 h 48"/>
                  <a:gd name="T4" fmla="*/ 32 w 40"/>
                  <a:gd name="T5" fmla="*/ 32 h 48"/>
                  <a:gd name="T6" fmla="*/ 32 w 40"/>
                  <a:gd name="T7" fmla="*/ 32 h 48"/>
                  <a:gd name="T8" fmla="*/ 24 w 40"/>
                  <a:gd name="T9" fmla="*/ 40 h 48"/>
                  <a:gd name="T10" fmla="*/ 8 w 40"/>
                  <a:gd name="T11" fmla="*/ 48 h 48"/>
                  <a:gd name="T12" fmla="*/ 8 w 40"/>
                  <a:gd name="T13" fmla="*/ 48 h 48"/>
                  <a:gd name="T14" fmla="*/ 0 w 40"/>
                  <a:gd name="T15" fmla="*/ 40 h 48"/>
                  <a:gd name="T16" fmla="*/ 8 w 40"/>
                  <a:gd name="T17" fmla="*/ 16 h 48"/>
                  <a:gd name="T18" fmla="*/ 8 w 40"/>
                  <a:gd name="T19" fmla="*/ 16 h 48"/>
                  <a:gd name="T20" fmla="*/ 16 w 40"/>
                  <a:gd name="T21" fmla="*/ 8 h 48"/>
                  <a:gd name="T22" fmla="*/ 32 w 40"/>
                  <a:gd name="T23" fmla="*/ 0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0"/>
                  <a:gd name="T37" fmla="*/ 0 h 48"/>
                  <a:gd name="T38" fmla="*/ 40 w 40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0" h="48">
                    <a:moveTo>
                      <a:pt x="32" y="0"/>
                    </a:moveTo>
                    <a:lnTo>
                      <a:pt x="40" y="8"/>
                    </a:lnTo>
                    <a:lnTo>
                      <a:pt x="32" y="32"/>
                    </a:lnTo>
                    <a:lnTo>
                      <a:pt x="24" y="40"/>
                    </a:lnTo>
                    <a:lnTo>
                      <a:pt x="8" y="48"/>
                    </a:lnTo>
                    <a:lnTo>
                      <a:pt x="0" y="40"/>
                    </a:lnTo>
                    <a:lnTo>
                      <a:pt x="8" y="16"/>
                    </a:lnTo>
                    <a:lnTo>
                      <a:pt x="16" y="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3674" name="Group 249"/>
          <p:cNvGrpSpPr>
            <a:grpSpLocks/>
          </p:cNvGrpSpPr>
          <p:nvPr/>
        </p:nvGrpSpPr>
        <p:grpSpPr bwMode="auto">
          <a:xfrm rot="169036">
            <a:off x="2690813" y="3463925"/>
            <a:ext cx="949325" cy="177800"/>
            <a:chOff x="290" y="1936"/>
            <a:chExt cx="598" cy="112"/>
          </a:xfrm>
        </p:grpSpPr>
        <p:sp>
          <p:nvSpPr>
            <p:cNvPr id="114355" name="Freeform 250"/>
            <p:cNvSpPr>
              <a:spLocks/>
            </p:cNvSpPr>
            <p:nvPr/>
          </p:nvSpPr>
          <p:spPr bwMode="invGray">
            <a:xfrm>
              <a:off x="290" y="1968"/>
              <a:ext cx="598" cy="36"/>
            </a:xfrm>
            <a:custGeom>
              <a:avLst/>
              <a:gdLst>
                <a:gd name="T0" fmla="*/ 0 w 598"/>
                <a:gd name="T1" fmla="*/ 36 h 36"/>
                <a:gd name="T2" fmla="*/ 136 w 598"/>
                <a:gd name="T3" fmla="*/ 6 h 36"/>
                <a:gd name="T4" fmla="*/ 224 w 598"/>
                <a:gd name="T5" fmla="*/ 4 h 36"/>
                <a:gd name="T6" fmla="*/ 316 w 598"/>
                <a:gd name="T7" fmla="*/ 18 h 36"/>
                <a:gd name="T8" fmla="*/ 408 w 598"/>
                <a:gd name="T9" fmla="*/ 34 h 36"/>
                <a:gd name="T10" fmla="*/ 478 w 598"/>
                <a:gd name="T11" fmla="*/ 30 h 36"/>
                <a:gd name="T12" fmla="*/ 598 w 598"/>
                <a:gd name="T13" fmla="*/ 2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8"/>
                <a:gd name="T22" fmla="*/ 0 h 36"/>
                <a:gd name="T23" fmla="*/ 598 w 598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8" h="36">
                  <a:moveTo>
                    <a:pt x="0" y="36"/>
                  </a:moveTo>
                  <a:cubicBezTo>
                    <a:pt x="49" y="23"/>
                    <a:pt x="98" y="11"/>
                    <a:pt x="136" y="6"/>
                  </a:cubicBezTo>
                  <a:cubicBezTo>
                    <a:pt x="173" y="0"/>
                    <a:pt x="194" y="2"/>
                    <a:pt x="224" y="4"/>
                  </a:cubicBezTo>
                  <a:cubicBezTo>
                    <a:pt x="254" y="6"/>
                    <a:pt x="285" y="13"/>
                    <a:pt x="316" y="18"/>
                  </a:cubicBezTo>
                  <a:cubicBezTo>
                    <a:pt x="346" y="23"/>
                    <a:pt x="381" y="32"/>
                    <a:pt x="408" y="34"/>
                  </a:cubicBezTo>
                  <a:cubicBezTo>
                    <a:pt x="435" y="36"/>
                    <a:pt x="446" y="32"/>
                    <a:pt x="478" y="30"/>
                  </a:cubicBezTo>
                  <a:cubicBezTo>
                    <a:pt x="509" y="27"/>
                    <a:pt x="578" y="22"/>
                    <a:pt x="598" y="2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4356" name="Group 251"/>
            <p:cNvGrpSpPr>
              <a:grpSpLocks/>
            </p:cNvGrpSpPr>
            <p:nvPr/>
          </p:nvGrpSpPr>
          <p:grpSpPr bwMode="auto">
            <a:xfrm>
              <a:off x="324" y="1936"/>
              <a:ext cx="544" cy="112"/>
              <a:chOff x="324" y="1872"/>
              <a:chExt cx="544" cy="112"/>
            </a:xfrm>
          </p:grpSpPr>
          <p:sp>
            <p:nvSpPr>
              <p:cNvPr id="114357" name="Freeform 252"/>
              <p:cNvSpPr>
                <a:spLocks/>
              </p:cNvSpPr>
              <p:nvPr/>
            </p:nvSpPr>
            <p:spPr bwMode="invGray">
              <a:xfrm>
                <a:off x="492" y="1872"/>
                <a:ext cx="48" cy="56"/>
              </a:xfrm>
              <a:custGeom>
                <a:avLst/>
                <a:gdLst>
                  <a:gd name="T0" fmla="*/ 48 w 48"/>
                  <a:gd name="T1" fmla="*/ 32 h 56"/>
                  <a:gd name="T2" fmla="*/ 40 w 48"/>
                  <a:gd name="T3" fmla="*/ 48 h 56"/>
                  <a:gd name="T4" fmla="*/ 24 w 48"/>
                  <a:gd name="T5" fmla="*/ 56 h 56"/>
                  <a:gd name="T6" fmla="*/ 24 w 48"/>
                  <a:gd name="T7" fmla="*/ 56 h 56"/>
                  <a:gd name="T8" fmla="*/ 8 w 48"/>
                  <a:gd name="T9" fmla="*/ 48 h 56"/>
                  <a:gd name="T10" fmla="*/ 0 w 48"/>
                  <a:gd name="T11" fmla="*/ 24 h 56"/>
                  <a:gd name="T12" fmla="*/ 0 w 48"/>
                  <a:gd name="T13" fmla="*/ 24 h 56"/>
                  <a:gd name="T14" fmla="*/ 8 w 48"/>
                  <a:gd name="T15" fmla="*/ 8 h 56"/>
                  <a:gd name="T16" fmla="*/ 24 w 48"/>
                  <a:gd name="T17" fmla="*/ 0 h 56"/>
                  <a:gd name="T18" fmla="*/ 24 w 48"/>
                  <a:gd name="T19" fmla="*/ 0 h 56"/>
                  <a:gd name="T20" fmla="*/ 48 w 48"/>
                  <a:gd name="T21" fmla="*/ 8 h 56"/>
                  <a:gd name="T22" fmla="*/ 48 w 48"/>
                  <a:gd name="T23" fmla="*/ 32 h 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56"/>
                  <a:gd name="T38" fmla="*/ 48 w 48"/>
                  <a:gd name="T39" fmla="*/ 56 h 5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56">
                    <a:moveTo>
                      <a:pt x="48" y="32"/>
                    </a:moveTo>
                    <a:lnTo>
                      <a:pt x="40" y="48"/>
                    </a:lnTo>
                    <a:lnTo>
                      <a:pt x="24" y="56"/>
                    </a:lnTo>
                    <a:lnTo>
                      <a:pt x="8" y="48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48" y="8"/>
                    </a:lnTo>
                    <a:lnTo>
                      <a:pt x="48" y="32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58" name="Freeform 253"/>
              <p:cNvSpPr>
                <a:spLocks/>
              </p:cNvSpPr>
              <p:nvPr/>
            </p:nvSpPr>
            <p:spPr bwMode="invGray">
              <a:xfrm>
                <a:off x="652" y="1928"/>
                <a:ext cx="48" cy="56"/>
              </a:xfrm>
              <a:custGeom>
                <a:avLst/>
                <a:gdLst>
                  <a:gd name="T0" fmla="*/ 48 w 48"/>
                  <a:gd name="T1" fmla="*/ 32 h 56"/>
                  <a:gd name="T2" fmla="*/ 40 w 48"/>
                  <a:gd name="T3" fmla="*/ 48 h 56"/>
                  <a:gd name="T4" fmla="*/ 24 w 48"/>
                  <a:gd name="T5" fmla="*/ 56 h 56"/>
                  <a:gd name="T6" fmla="*/ 24 w 48"/>
                  <a:gd name="T7" fmla="*/ 56 h 56"/>
                  <a:gd name="T8" fmla="*/ 0 w 48"/>
                  <a:gd name="T9" fmla="*/ 48 h 56"/>
                  <a:gd name="T10" fmla="*/ 0 w 48"/>
                  <a:gd name="T11" fmla="*/ 24 h 56"/>
                  <a:gd name="T12" fmla="*/ 0 w 48"/>
                  <a:gd name="T13" fmla="*/ 24 h 56"/>
                  <a:gd name="T14" fmla="*/ 8 w 48"/>
                  <a:gd name="T15" fmla="*/ 8 h 56"/>
                  <a:gd name="T16" fmla="*/ 24 w 48"/>
                  <a:gd name="T17" fmla="*/ 0 h 56"/>
                  <a:gd name="T18" fmla="*/ 24 w 48"/>
                  <a:gd name="T19" fmla="*/ 0 h 56"/>
                  <a:gd name="T20" fmla="*/ 40 w 48"/>
                  <a:gd name="T21" fmla="*/ 16 h 56"/>
                  <a:gd name="T22" fmla="*/ 48 w 48"/>
                  <a:gd name="T23" fmla="*/ 32 h 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56"/>
                  <a:gd name="T38" fmla="*/ 48 w 48"/>
                  <a:gd name="T39" fmla="*/ 56 h 5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56">
                    <a:moveTo>
                      <a:pt x="48" y="32"/>
                    </a:moveTo>
                    <a:lnTo>
                      <a:pt x="40" y="48"/>
                    </a:lnTo>
                    <a:lnTo>
                      <a:pt x="24" y="56"/>
                    </a:lnTo>
                    <a:lnTo>
                      <a:pt x="0" y="48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40" y="16"/>
                    </a:lnTo>
                    <a:lnTo>
                      <a:pt x="48" y="32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59" name="Freeform 254"/>
              <p:cNvSpPr>
                <a:spLocks/>
              </p:cNvSpPr>
              <p:nvPr/>
            </p:nvSpPr>
            <p:spPr bwMode="invGray">
              <a:xfrm>
                <a:off x="820" y="1888"/>
                <a:ext cx="48" cy="56"/>
              </a:xfrm>
              <a:custGeom>
                <a:avLst/>
                <a:gdLst>
                  <a:gd name="T0" fmla="*/ 48 w 48"/>
                  <a:gd name="T1" fmla="*/ 32 h 56"/>
                  <a:gd name="T2" fmla="*/ 40 w 48"/>
                  <a:gd name="T3" fmla="*/ 48 h 56"/>
                  <a:gd name="T4" fmla="*/ 24 w 48"/>
                  <a:gd name="T5" fmla="*/ 56 h 56"/>
                  <a:gd name="T6" fmla="*/ 24 w 48"/>
                  <a:gd name="T7" fmla="*/ 56 h 56"/>
                  <a:gd name="T8" fmla="*/ 0 w 48"/>
                  <a:gd name="T9" fmla="*/ 48 h 56"/>
                  <a:gd name="T10" fmla="*/ 0 w 48"/>
                  <a:gd name="T11" fmla="*/ 24 h 56"/>
                  <a:gd name="T12" fmla="*/ 0 w 48"/>
                  <a:gd name="T13" fmla="*/ 24 h 56"/>
                  <a:gd name="T14" fmla="*/ 8 w 48"/>
                  <a:gd name="T15" fmla="*/ 8 h 56"/>
                  <a:gd name="T16" fmla="*/ 24 w 48"/>
                  <a:gd name="T17" fmla="*/ 0 h 56"/>
                  <a:gd name="T18" fmla="*/ 24 w 48"/>
                  <a:gd name="T19" fmla="*/ 0 h 56"/>
                  <a:gd name="T20" fmla="*/ 40 w 48"/>
                  <a:gd name="T21" fmla="*/ 8 h 56"/>
                  <a:gd name="T22" fmla="*/ 48 w 48"/>
                  <a:gd name="T23" fmla="*/ 32 h 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56"/>
                  <a:gd name="T38" fmla="*/ 48 w 48"/>
                  <a:gd name="T39" fmla="*/ 56 h 5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56">
                    <a:moveTo>
                      <a:pt x="48" y="32"/>
                    </a:moveTo>
                    <a:lnTo>
                      <a:pt x="40" y="48"/>
                    </a:lnTo>
                    <a:lnTo>
                      <a:pt x="24" y="56"/>
                    </a:lnTo>
                    <a:lnTo>
                      <a:pt x="0" y="48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8" y="32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0" name="Freeform 255"/>
              <p:cNvSpPr>
                <a:spLocks/>
              </p:cNvSpPr>
              <p:nvPr/>
            </p:nvSpPr>
            <p:spPr bwMode="invGray">
              <a:xfrm>
                <a:off x="412" y="1888"/>
                <a:ext cx="48" cy="48"/>
              </a:xfrm>
              <a:custGeom>
                <a:avLst/>
                <a:gdLst>
                  <a:gd name="T0" fmla="*/ 48 w 48"/>
                  <a:gd name="T1" fmla="*/ 24 h 48"/>
                  <a:gd name="T2" fmla="*/ 40 w 48"/>
                  <a:gd name="T3" fmla="*/ 40 h 48"/>
                  <a:gd name="T4" fmla="*/ 16 w 48"/>
                  <a:gd name="T5" fmla="*/ 48 h 48"/>
                  <a:gd name="T6" fmla="*/ 16 w 48"/>
                  <a:gd name="T7" fmla="*/ 48 h 48"/>
                  <a:gd name="T8" fmla="*/ 0 w 48"/>
                  <a:gd name="T9" fmla="*/ 40 h 48"/>
                  <a:gd name="T10" fmla="*/ 0 w 48"/>
                  <a:gd name="T11" fmla="*/ 24 h 48"/>
                  <a:gd name="T12" fmla="*/ 0 w 48"/>
                  <a:gd name="T13" fmla="*/ 24 h 48"/>
                  <a:gd name="T14" fmla="*/ 8 w 48"/>
                  <a:gd name="T15" fmla="*/ 0 h 48"/>
                  <a:gd name="T16" fmla="*/ 24 w 48"/>
                  <a:gd name="T17" fmla="*/ 0 h 48"/>
                  <a:gd name="T18" fmla="*/ 24 w 48"/>
                  <a:gd name="T19" fmla="*/ 0 h 48"/>
                  <a:gd name="T20" fmla="*/ 40 w 48"/>
                  <a:gd name="T21" fmla="*/ 8 h 48"/>
                  <a:gd name="T22" fmla="*/ 48 w 48"/>
                  <a:gd name="T23" fmla="*/ 24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48"/>
                  <a:gd name="T38" fmla="*/ 48 w 48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48">
                    <a:moveTo>
                      <a:pt x="48" y="24"/>
                    </a:moveTo>
                    <a:lnTo>
                      <a:pt x="40" y="40"/>
                    </a:lnTo>
                    <a:lnTo>
                      <a:pt x="16" y="48"/>
                    </a:lnTo>
                    <a:lnTo>
                      <a:pt x="0" y="40"/>
                    </a:lnTo>
                    <a:lnTo>
                      <a:pt x="0" y="24"/>
                    </a:lnTo>
                    <a:lnTo>
                      <a:pt x="8" y="0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8" y="24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1" name="Freeform 256"/>
              <p:cNvSpPr>
                <a:spLocks/>
              </p:cNvSpPr>
              <p:nvPr/>
            </p:nvSpPr>
            <p:spPr bwMode="invGray">
              <a:xfrm>
                <a:off x="572" y="1912"/>
                <a:ext cx="48" cy="48"/>
              </a:xfrm>
              <a:custGeom>
                <a:avLst/>
                <a:gdLst>
                  <a:gd name="T0" fmla="*/ 48 w 48"/>
                  <a:gd name="T1" fmla="*/ 24 h 48"/>
                  <a:gd name="T2" fmla="*/ 40 w 48"/>
                  <a:gd name="T3" fmla="*/ 48 h 48"/>
                  <a:gd name="T4" fmla="*/ 24 w 48"/>
                  <a:gd name="T5" fmla="*/ 48 h 48"/>
                  <a:gd name="T6" fmla="*/ 24 w 48"/>
                  <a:gd name="T7" fmla="*/ 48 h 48"/>
                  <a:gd name="T8" fmla="*/ 0 w 48"/>
                  <a:gd name="T9" fmla="*/ 40 h 48"/>
                  <a:gd name="T10" fmla="*/ 0 w 48"/>
                  <a:gd name="T11" fmla="*/ 24 h 48"/>
                  <a:gd name="T12" fmla="*/ 0 w 48"/>
                  <a:gd name="T13" fmla="*/ 24 h 48"/>
                  <a:gd name="T14" fmla="*/ 8 w 48"/>
                  <a:gd name="T15" fmla="*/ 8 h 48"/>
                  <a:gd name="T16" fmla="*/ 24 w 48"/>
                  <a:gd name="T17" fmla="*/ 0 h 48"/>
                  <a:gd name="T18" fmla="*/ 24 w 48"/>
                  <a:gd name="T19" fmla="*/ 0 h 48"/>
                  <a:gd name="T20" fmla="*/ 40 w 48"/>
                  <a:gd name="T21" fmla="*/ 8 h 48"/>
                  <a:gd name="T22" fmla="*/ 48 w 48"/>
                  <a:gd name="T23" fmla="*/ 24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48"/>
                  <a:gd name="T38" fmla="*/ 48 w 48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48">
                    <a:moveTo>
                      <a:pt x="48" y="24"/>
                    </a:moveTo>
                    <a:lnTo>
                      <a:pt x="40" y="48"/>
                    </a:lnTo>
                    <a:lnTo>
                      <a:pt x="24" y="48"/>
                    </a:lnTo>
                    <a:lnTo>
                      <a:pt x="0" y="40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8" y="24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2" name="Freeform 257"/>
              <p:cNvSpPr>
                <a:spLocks/>
              </p:cNvSpPr>
              <p:nvPr/>
            </p:nvSpPr>
            <p:spPr bwMode="invGray">
              <a:xfrm>
                <a:off x="324" y="1912"/>
                <a:ext cx="48" cy="48"/>
              </a:xfrm>
              <a:custGeom>
                <a:avLst/>
                <a:gdLst>
                  <a:gd name="T0" fmla="*/ 48 w 48"/>
                  <a:gd name="T1" fmla="*/ 24 h 48"/>
                  <a:gd name="T2" fmla="*/ 40 w 48"/>
                  <a:gd name="T3" fmla="*/ 40 h 48"/>
                  <a:gd name="T4" fmla="*/ 24 w 48"/>
                  <a:gd name="T5" fmla="*/ 48 h 48"/>
                  <a:gd name="T6" fmla="*/ 24 w 48"/>
                  <a:gd name="T7" fmla="*/ 48 h 48"/>
                  <a:gd name="T8" fmla="*/ 8 w 48"/>
                  <a:gd name="T9" fmla="*/ 40 h 48"/>
                  <a:gd name="T10" fmla="*/ 0 w 48"/>
                  <a:gd name="T11" fmla="*/ 24 h 48"/>
                  <a:gd name="T12" fmla="*/ 0 w 48"/>
                  <a:gd name="T13" fmla="*/ 24 h 48"/>
                  <a:gd name="T14" fmla="*/ 8 w 48"/>
                  <a:gd name="T15" fmla="*/ 0 h 48"/>
                  <a:gd name="T16" fmla="*/ 32 w 48"/>
                  <a:gd name="T17" fmla="*/ 0 h 48"/>
                  <a:gd name="T18" fmla="*/ 32 w 48"/>
                  <a:gd name="T19" fmla="*/ 0 h 48"/>
                  <a:gd name="T20" fmla="*/ 48 w 48"/>
                  <a:gd name="T21" fmla="*/ 8 h 48"/>
                  <a:gd name="T22" fmla="*/ 48 w 48"/>
                  <a:gd name="T23" fmla="*/ 24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48"/>
                  <a:gd name="T38" fmla="*/ 48 w 48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48">
                    <a:moveTo>
                      <a:pt x="48" y="24"/>
                    </a:moveTo>
                    <a:lnTo>
                      <a:pt x="40" y="40"/>
                    </a:lnTo>
                    <a:lnTo>
                      <a:pt x="24" y="48"/>
                    </a:lnTo>
                    <a:lnTo>
                      <a:pt x="8" y="40"/>
                    </a:lnTo>
                    <a:lnTo>
                      <a:pt x="0" y="24"/>
                    </a:lnTo>
                    <a:lnTo>
                      <a:pt x="8" y="0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48" y="24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63" name="Freeform 258"/>
              <p:cNvSpPr>
                <a:spLocks/>
              </p:cNvSpPr>
              <p:nvPr/>
            </p:nvSpPr>
            <p:spPr bwMode="invGray">
              <a:xfrm>
                <a:off x="732" y="1920"/>
                <a:ext cx="48" cy="48"/>
              </a:xfrm>
              <a:custGeom>
                <a:avLst/>
                <a:gdLst>
                  <a:gd name="T0" fmla="*/ 48 w 48"/>
                  <a:gd name="T1" fmla="*/ 24 h 48"/>
                  <a:gd name="T2" fmla="*/ 40 w 48"/>
                  <a:gd name="T3" fmla="*/ 48 h 48"/>
                  <a:gd name="T4" fmla="*/ 24 w 48"/>
                  <a:gd name="T5" fmla="*/ 48 h 48"/>
                  <a:gd name="T6" fmla="*/ 24 w 48"/>
                  <a:gd name="T7" fmla="*/ 48 h 48"/>
                  <a:gd name="T8" fmla="*/ 8 w 48"/>
                  <a:gd name="T9" fmla="*/ 40 h 48"/>
                  <a:gd name="T10" fmla="*/ 0 w 48"/>
                  <a:gd name="T11" fmla="*/ 24 h 48"/>
                  <a:gd name="T12" fmla="*/ 0 w 48"/>
                  <a:gd name="T13" fmla="*/ 24 h 48"/>
                  <a:gd name="T14" fmla="*/ 8 w 48"/>
                  <a:gd name="T15" fmla="*/ 8 h 48"/>
                  <a:gd name="T16" fmla="*/ 32 w 48"/>
                  <a:gd name="T17" fmla="*/ 0 h 48"/>
                  <a:gd name="T18" fmla="*/ 32 w 48"/>
                  <a:gd name="T19" fmla="*/ 0 h 48"/>
                  <a:gd name="T20" fmla="*/ 48 w 48"/>
                  <a:gd name="T21" fmla="*/ 8 h 48"/>
                  <a:gd name="T22" fmla="*/ 48 w 48"/>
                  <a:gd name="T23" fmla="*/ 24 h 4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48"/>
                  <a:gd name="T38" fmla="*/ 48 w 48"/>
                  <a:gd name="T39" fmla="*/ 48 h 4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48">
                    <a:moveTo>
                      <a:pt x="48" y="24"/>
                    </a:moveTo>
                    <a:lnTo>
                      <a:pt x="40" y="48"/>
                    </a:lnTo>
                    <a:lnTo>
                      <a:pt x="24" y="48"/>
                    </a:lnTo>
                    <a:lnTo>
                      <a:pt x="8" y="40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32" y="0"/>
                    </a:lnTo>
                    <a:lnTo>
                      <a:pt x="48" y="8"/>
                    </a:lnTo>
                    <a:lnTo>
                      <a:pt x="48" y="24"/>
                    </a:lnTo>
                    <a:close/>
                  </a:path>
                </a:pathLst>
              </a:custGeom>
              <a:solidFill>
                <a:srgbClr val="DD6E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3675" name="Group 259"/>
          <p:cNvGrpSpPr>
            <a:grpSpLocks/>
          </p:cNvGrpSpPr>
          <p:nvPr/>
        </p:nvGrpSpPr>
        <p:grpSpPr bwMode="auto">
          <a:xfrm rot="3015309">
            <a:off x="3328987" y="3956051"/>
            <a:ext cx="333375" cy="381000"/>
            <a:chOff x="5516" y="2080"/>
            <a:chExt cx="210" cy="240"/>
          </a:xfrm>
        </p:grpSpPr>
        <p:sp>
          <p:nvSpPr>
            <p:cNvPr id="114350" name="Freeform 260"/>
            <p:cNvSpPr>
              <a:spLocks/>
            </p:cNvSpPr>
            <p:nvPr/>
          </p:nvSpPr>
          <p:spPr bwMode="invGray">
            <a:xfrm>
              <a:off x="5517" y="2113"/>
              <a:ext cx="201" cy="197"/>
            </a:xfrm>
            <a:custGeom>
              <a:avLst/>
              <a:gdLst>
                <a:gd name="T0" fmla="*/ 0 w 201"/>
                <a:gd name="T1" fmla="*/ 197 h 197"/>
                <a:gd name="T2" fmla="*/ 76 w 201"/>
                <a:gd name="T3" fmla="*/ 143 h 197"/>
                <a:gd name="T4" fmla="*/ 123 w 201"/>
                <a:gd name="T5" fmla="*/ 91 h 197"/>
                <a:gd name="T6" fmla="*/ 201 w 201"/>
                <a:gd name="T7" fmla="*/ 0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"/>
                <a:gd name="T13" fmla="*/ 0 h 197"/>
                <a:gd name="T14" fmla="*/ 201 w 201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" h="197">
                  <a:moveTo>
                    <a:pt x="0" y="197"/>
                  </a:moveTo>
                  <a:cubicBezTo>
                    <a:pt x="12" y="188"/>
                    <a:pt x="56" y="161"/>
                    <a:pt x="76" y="143"/>
                  </a:cubicBezTo>
                  <a:cubicBezTo>
                    <a:pt x="97" y="126"/>
                    <a:pt x="102" y="115"/>
                    <a:pt x="123" y="91"/>
                  </a:cubicBezTo>
                  <a:cubicBezTo>
                    <a:pt x="143" y="67"/>
                    <a:pt x="189" y="15"/>
                    <a:pt x="201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351" name="Freeform 261"/>
            <p:cNvSpPr>
              <a:spLocks/>
            </p:cNvSpPr>
            <p:nvPr/>
          </p:nvSpPr>
          <p:spPr bwMode="invGray">
            <a:xfrm rot="-2682521">
              <a:off x="5587" y="2226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16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16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52" name="Freeform 262"/>
            <p:cNvSpPr>
              <a:spLocks/>
            </p:cNvSpPr>
            <p:nvPr/>
          </p:nvSpPr>
          <p:spPr bwMode="invGray">
            <a:xfrm rot="-2682521">
              <a:off x="5678" y="2080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8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53" name="Freeform 263"/>
            <p:cNvSpPr>
              <a:spLocks/>
            </p:cNvSpPr>
            <p:nvPr/>
          </p:nvSpPr>
          <p:spPr bwMode="invGray">
            <a:xfrm rot="-2682521">
              <a:off x="5516" y="2272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0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24 w 48"/>
                <a:gd name="T17" fmla="*/ 0 h 48"/>
                <a:gd name="T18" fmla="*/ 24 w 48"/>
                <a:gd name="T19" fmla="*/ 0 h 48"/>
                <a:gd name="T20" fmla="*/ 40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0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54" name="Freeform 264"/>
            <p:cNvSpPr>
              <a:spLocks/>
            </p:cNvSpPr>
            <p:nvPr/>
          </p:nvSpPr>
          <p:spPr bwMode="invGray">
            <a:xfrm rot="-2682521">
              <a:off x="5635" y="2165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8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32 w 48"/>
                <a:gd name="T17" fmla="*/ 0 h 48"/>
                <a:gd name="T18" fmla="*/ 32 w 48"/>
                <a:gd name="T19" fmla="*/ 0 h 48"/>
                <a:gd name="T20" fmla="*/ 48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32" y="0"/>
                  </a:lnTo>
                  <a:lnTo>
                    <a:pt x="48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3676" name="Group 265"/>
          <p:cNvGrpSpPr>
            <a:grpSpLocks/>
          </p:cNvGrpSpPr>
          <p:nvPr/>
        </p:nvGrpSpPr>
        <p:grpSpPr bwMode="auto">
          <a:xfrm rot="1878434">
            <a:off x="2733675" y="3787775"/>
            <a:ext cx="188913" cy="158750"/>
            <a:chOff x="1606" y="2502"/>
            <a:chExt cx="119" cy="100"/>
          </a:xfrm>
        </p:grpSpPr>
        <p:sp>
          <p:nvSpPr>
            <p:cNvPr id="114347" name="Freeform 266"/>
            <p:cNvSpPr>
              <a:spLocks/>
            </p:cNvSpPr>
            <p:nvPr/>
          </p:nvSpPr>
          <p:spPr bwMode="invGray">
            <a:xfrm>
              <a:off x="1607" y="2502"/>
              <a:ext cx="115" cy="90"/>
            </a:xfrm>
            <a:custGeom>
              <a:avLst/>
              <a:gdLst>
                <a:gd name="T0" fmla="*/ 0 w 115"/>
                <a:gd name="T1" fmla="*/ 90 h 90"/>
                <a:gd name="T2" fmla="*/ 76 w 115"/>
                <a:gd name="T3" fmla="*/ 36 h 90"/>
                <a:gd name="T4" fmla="*/ 115 w 115"/>
                <a:gd name="T5" fmla="*/ 0 h 90"/>
                <a:gd name="T6" fmla="*/ 0 60000 65536"/>
                <a:gd name="T7" fmla="*/ 0 60000 65536"/>
                <a:gd name="T8" fmla="*/ 0 60000 65536"/>
                <a:gd name="T9" fmla="*/ 0 w 115"/>
                <a:gd name="T10" fmla="*/ 0 h 90"/>
                <a:gd name="T11" fmla="*/ 115 w 115"/>
                <a:gd name="T12" fmla="*/ 90 h 9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5" h="90">
                  <a:moveTo>
                    <a:pt x="0" y="90"/>
                  </a:moveTo>
                  <a:cubicBezTo>
                    <a:pt x="12" y="81"/>
                    <a:pt x="57" y="51"/>
                    <a:pt x="76" y="36"/>
                  </a:cubicBezTo>
                  <a:cubicBezTo>
                    <a:pt x="95" y="21"/>
                    <a:pt x="107" y="7"/>
                    <a:pt x="115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348" name="Freeform 267"/>
            <p:cNvSpPr>
              <a:spLocks/>
            </p:cNvSpPr>
            <p:nvPr/>
          </p:nvSpPr>
          <p:spPr bwMode="invGray">
            <a:xfrm rot="-2682521">
              <a:off x="1677" y="2508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16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16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49" name="Freeform 268"/>
            <p:cNvSpPr>
              <a:spLocks/>
            </p:cNvSpPr>
            <p:nvPr/>
          </p:nvSpPr>
          <p:spPr bwMode="invGray">
            <a:xfrm rot="-2682521">
              <a:off x="1606" y="2554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0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24 w 48"/>
                <a:gd name="T17" fmla="*/ 0 h 48"/>
                <a:gd name="T18" fmla="*/ 24 w 48"/>
                <a:gd name="T19" fmla="*/ 0 h 48"/>
                <a:gd name="T20" fmla="*/ 40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0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3677" name="Group 269"/>
          <p:cNvGrpSpPr>
            <a:grpSpLocks/>
          </p:cNvGrpSpPr>
          <p:nvPr/>
        </p:nvGrpSpPr>
        <p:grpSpPr bwMode="auto">
          <a:xfrm rot="2362956">
            <a:off x="2771775" y="4044950"/>
            <a:ext cx="266700" cy="260350"/>
            <a:chOff x="1702" y="2534"/>
            <a:chExt cx="168" cy="164"/>
          </a:xfrm>
        </p:grpSpPr>
        <p:sp>
          <p:nvSpPr>
            <p:cNvPr id="114343" name="Freeform 270"/>
            <p:cNvSpPr>
              <a:spLocks/>
            </p:cNvSpPr>
            <p:nvPr/>
          </p:nvSpPr>
          <p:spPr bwMode="invGray">
            <a:xfrm>
              <a:off x="1703" y="2534"/>
              <a:ext cx="167" cy="154"/>
            </a:xfrm>
            <a:custGeom>
              <a:avLst/>
              <a:gdLst>
                <a:gd name="T0" fmla="*/ 0 w 167"/>
                <a:gd name="T1" fmla="*/ 154 h 154"/>
                <a:gd name="T2" fmla="*/ 76 w 167"/>
                <a:gd name="T3" fmla="*/ 100 h 154"/>
                <a:gd name="T4" fmla="*/ 123 w 167"/>
                <a:gd name="T5" fmla="*/ 48 h 154"/>
                <a:gd name="T6" fmla="*/ 167 w 16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7"/>
                <a:gd name="T13" fmla="*/ 0 h 154"/>
                <a:gd name="T14" fmla="*/ 167 w 16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7" h="154">
                  <a:moveTo>
                    <a:pt x="0" y="154"/>
                  </a:moveTo>
                  <a:cubicBezTo>
                    <a:pt x="12" y="145"/>
                    <a:pt x="56" y="118"/>
                    <a:pt x="76" y="100"/>
                  </a:cubicBezTo>
                  <a:cubicBezTo>
                    <a:pt x="97" y="83"/>
                    <a:pt x="108" y="65"/>
                    <a:pt x="123" y="48"/>
                  </a:cubicBezTo>
                  <a:cubicBezTo>
                    <a:pt x="138" y="31"/>
                    <a:pt x="158" y="10"/>
                    <a:pt x="167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344" name="Freeform 271"/>
            <p:cNvSpPr>
              <a:spLocks/>
            </p:cNvSpPr>
            <p:nvPr/>
          </p:nvSpPr>
          <p:spPr bwMode="invGray">
            <a:xfrm rot="-2682521">
              <a:off x="1773" y="2604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16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16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45" name="Freeform 272"/>
            <p:cNvSpPr>
              <a:spLocks/>
            </p:cNvSpPr>
            <p:nvPr/>
          </p:nvSpPr>
          <p:spPr bwMode="invGray">
            <a:xfrm rot="-2682521">
              <a:off x="1702" y="2650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0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24 w 48"/>
                <a:gd name="T17" fmla="*/ 0 h 48"/>
                <a:gd name="T18" fmla="*/ 24 w 48"/>
                <a:gd name="T19" fmla="*/ 0 h 48"/>
                <a:gd name="T20" fmla="*/ 40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0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46" name="Freeform 273"/>
            <p:cNvSpPr>
              <a:spLocks/>
            </p:cNvSpPr>
            <p:nvPr/>
          </p:nvSpPr>
          <p:spPr bwMode="invGray">
            <a:xfrm rot="-2682521">
              <a:off x="1821" y="2543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8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32 w 48"/>
                <a:gd name="T17" fmla="*/ 0 h 48"/>
                <a:gd name="T18" fmla="*/ 32 w 48"/>
                <a:gd name="T19" fmla="*/ 0 h 48"/>
                <a:gd name="T20" fmla="*/ 48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32" y="0"/>
                  </a:lnTo>
                  <a:lnTo>
                    <a:pt x="48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3678" name="Freeform 274"/>
          <p:cNvSpPr>
            <a:spLocks/>
          </p:cNvSpPr>
          <p:nvPr/>
        </p:nvSpPr>
        <p:spPr bwMode="invGray">
          <a:xfrm rot="2717479">
            <a:off x="2771775" y="4392613"/>
            <a:ext cx="76200" cy="76200"/>
          </a:xfrm>
          <a:custGeom>
            <a:avLst/>
            <a:gdLst>
              <a:gd name="T0" fmla="*/ 2147483646 w 48"/>
              <a:gd name="T1" fmla="*/ 2147483646 h 48"/>
              <a:gd name="T2" fmla="*/ 2147483646 w 48"/>
              <a:gd name="T3" fmla="*/ 2147483646 h 48"/>
              <a:gd name="T4" fmla="*/ 2147483646 w 48"/>
              <a:gd name="T5" fmla="*/ 2147483646 h 48"/>
              <a:gd name="T6" fmla="*/ 2147483646 w 48"/>
              <a:gd name="T7" fmla="*/ 2147483646 h 48"/>
              <a:gd name="T8" fmla="*/ 2147483646 w 48"/>
              <a:gd name="T9" fmla="*/ 2147483646 h 48"/>
              <a:gd name="T10" fmla="*/ 0 w 48"/>
              <a:gd name="T11" fmla="*/ 2147483646 h 48"/>
              <a:gd name="T12" fmla="*/ 0 w 48"/>
              <a:gd name="T13" fmla="*/ 2147483646 h 48"/>
              <a:gd name="T14" fmla="*/ 2147483646 w 48"/>
              <a:gd name="T15" fmla="*/ 0 h 48"/>
              <a:gd name="T16" fmla="*/ 2147483646 w 48"/>
              <a:gd name="T17" fmla="*/ 0 h 48"/>
              <a:gd name="T18" fmla="*/ 2147483646 w 48"/>
              <a:gd name="T19" fmla="*/ 0 h 48"/>
              <a:gd name="T20" fmla="*/ 2147483646 w 48"/>
              <a:gd name="T21" fmla="*/ 2147483646 h 48"/>
              <a:gd name="T22" fmla="*/ 2147483646 w 48"/>
              <a:gd name="T23" fmla="*/ 2147483646 h 4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8"/>
              <a:gd name="T37" fmla="*/ 0 h 48"/>
              <a:gd name="T38" fmla="*/ 48 w 48"/>
              <a:gd name="T39" fmla="*/ 48 h 4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8" h="48">
                <a:moveTo>
                  <a:pt x="48" y="24"/>
                </a:moveTo>
                <a:lnTo>
                  <a:pt x="40" y="40"/>
                </a:lnTo>
                <a:lnTo>
                  <a:pt x="24" y="48"/>
                </a:lnTo>
                <a:lnTo>
                  <a:pt x="8" y="40"/>
                </a:lnTo>
                <a:lnTo>
                  <a:pt x="0" y="24"/>
                </a:lnTo>
                <a:lnTo>
                  <a:pt x="8" y="0"/>
                </a:lnTo>
                <a:lnTo>
                  <a:pt x="32" y="0"/>
                </a:lnTo>
                <a:lnTo>
                  <a:pt x="48" y="8"/>
                </a:lnTo>
                <a:lnTo>
                  <a:pt x="48" y="24"/>
                </a:lnTo>
                <a:close/>
              </a:path>
            </a:pathLst>
          </a:custGeom>
          <a:solidFill>
            <a:srgbClr val="DD6E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3679" name="Group 275"/>
          <p:cNvGrpSpPr>
            <a:grpSpLocks/>
          </p:cNvGrpSpPr>
          <p:nvPr/>
        </p:nvGrpSpPr>
        <p:grpSpPr bwMode="auto">
          <a:xfrm rot="-3220223">
            <a:off x="3199607" y="3593306"/>
            <a:ext cx="450850" cy="493713"/>
            <a:chOff x="2074" y="2002"/>
            <a:chExt cx="284" cy="311"/>
          </a:xfrm>
        </p:grpSpPr>
        <p:sp>
          <p:nvSpPr>
            <p:cNvPr id="114337" name="Freeform 276"/>
            <p:cNvSpPr>
              <a:spLocks/>
            </p:cNvSpPr>
            <p:nvPr/>
          </p:nvSpPr>
          <p:spPr bwMode="invGray">
            <a:xfrm>
              <a:off x="2074" y="2002"/>
              <a:ext cx="282" cy="311"/>
            </a:xfrm>
            <a:custGeom>
              <a:avLst/>
              <a:gdLst>
                <a:gd name="T0" fmla="*/ 0 w 282"/>
                <a:gd name="T1" fmla="*/ 0 h 311"/>
                <a:gd name="T2" fmla="*/ 31 w 282"/>
                <a:gd name="T3" fmla="*/ 34 h 311"/>
                <a:gd name="T4" fmla="*/ 85 w 282"/>
                <a:gd name="T5" fmla="*/ 110 h 311"/>
                <a:gd name="T6" fmla="*/ 139 w 282"/>
                <a:gd name="T7" fmla="*/ 186 h 311"/>
                <a:gd name="T8" fmla="*/ 191 w 282"/>
                <a:gd name="T9" fmla="*/ 233 h 311"/>
                <a:gd name="T10" fmla="*/ 282 w 282"/>
                <a:gd name="T11" fmla="*/ 311 h 3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2"/>
                <a:gd name="T19" fmla="*/ 0 h 311"/>
                <a:gd name="T20" fmla="*/ 282 w 282"/>
                <a:gd name="T21" fmla="*/ 311 h 3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2" h="311">
                  <a:moveTo>
                    <a:pt x="0" y="0"/>
                  </a:moveTo>
                  <a:cubicBezTo>
                    <a:pt x="5" y="6"/>
                    <a:pt x="17" y="16"/>
                    <a:pt x="31" y="34"/>
                  </a:cubicBezTo>
                  <a:cubicBezTo>
                    <a:pt x="45" y="52"/>
                    <a:pt x="67" y="84"/>
                    <a:pt x="85" y="110"/>
                  </a:cubicBezTo>
                  <a:cubicBezTo>
                    <a:pt x="103" y="134"/>
                    <a:pt x="121" y="166"/>
                    <a:pt x="139" y="186"/>
                  </a:cubicBezTo>
                  <a:cubicBezTo>
                    <a:pt x="156" y="207"/>
                    <a:pt x="167" y="212"/>
                    <a:pt x="191" y="233"/>
                  </a:cubicBezTo>
                  <a:cubicBezTo>
                    <a:pt x="215" y="253"/>
                    <a:pt x="267" y="299"/>
                    <a:pt x="282" y="311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338" name="Freeform 277"/>
            <p:cNvSpPr>
              <a:spLocks/>
            </p:cNvSpPr>
            <p:nvPr/>
          </p:nvSpPr>
          <p:spPr bwMode="invGray">
            <a:xfrm rot="2717479">
              <a:off x="2087" y="2004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8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8 w 48"/>
                <a:gd name="T21" fmla="*/ 8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8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8" y="8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39" name="Freeform 278"/>
            <p:cNvSpPr>
              <a:spLocks/>
            </p:cNvSpPr>
            <p:nvPr/>
          </p:nvSpPr>
          <p:spPr bwMode="invGray">
            <a:xfrm rot="2717479">
              <a:off x="2160" y="2157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16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16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40" name="Freeform 279"/>
            <p:cNvSpPr>
              <a:spLocks/>
            </p:cNvSpPr>
            <p:nvPr/>
          </p:nvSpPr>
          <p:spPr bwMode="invGray">
            <a:xfrm rot="2717479">
              <a:off x="2306" y="2248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8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41" name="Freeform 280"/>
            <p:cNvSpPr>
              <a:spLocks/>
            </p:cNvSpPr>
            <p:nvPr/>
          </p:nvSpPr>
          <p:spPr bwMode="invGray">
            <a:xfrm rot="2717479">
              <a:off x="2118" y="2090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0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24 w 48"/>
                <a:gd name="T17" fmla="*/ 0 h 48"/>
                <a:gd name="T18" fmla="*/ 24 w 48"/>
                <a:gd name="T19" fmla="*/ 0 h 48"/>
                <a:gd name="T20" fmla="*/ 40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0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42" name="Freeform 281"/>
            <p:cNvSpPr>
              <a:spLocks/>
            </p:cNvSpPr>
            <p:nvPr/>
          </p:nvSpPr>
          <p:spPr bwMode="invGray">
            <a:xfrm rot="2717479">
              <a:off x="2225" y="2209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8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32 w 48"/>
                <a:gd name="T17" fmla="*/ 0 h 48"/>
                <a:gd name="T18" fmla="*/ 32 w 48"/>
                <a:gd name="T19" fmla="*/ 0 h 48"/>
                <a:gd name="T20" fmla="*/ 48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32" y="0"/>
                  </a:lnTo>
                  <a:lnTo>
                    <a:pt x="48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3680" name="Group 282"/>
          <p:cNvGrpSpPr>
            <a:grpSpLocks/>
          </p:cNvGrpSpPr>
          <p:nvPr/>
        </p:nvGrpSpPr>
        <p:grpSpPr bwMode="auto">
          <a:xfrm rot="-2854427">
            <a:off x="3138488" y="4130675"/>
            <a:ext cx="536575" cy="568325"/>
            <a:chOff x="2206" y="1818"/>
            <a:chExt cx="338" cy="358"/>
          </a:xfrm>
        </p:grpSpPr>
        <p:sp>
          <p:nvSpPr>
            <p:cNvPr id="114330" name="Freeform 283"/>
            <p:cNvSpPr>
              <a:spLocks/>
            </p:cNvSpPr>
            <p:nvPr/>
          </p:nvSpPr>
          <p:spPr bwMode="invGray">
            <a:xfrm>
              <a:off x="2206" y="1818"/>
              <a:ext cx="336" cy="358"/>
            </a:xfrm>
            <a:custGeom>
              <a:avLst/>
              <a:gdLst>
                <a:gd name="T0" fmla="*/ 0 w 336"/>
                <a:gd name="T1" fmla="*/ 0 h 358"/>
                <a:gd name="T2" fmla="*/ 85 w 336"/>
                <a:gd name="T3" fmla="*/ 81 h 358"/>
                <a:gd name="T4" fmla="*/ 139 w 336"/>
                <a:gd name="T5" fmla="*/ 157 h 358"/>
                <a:gd name="T6" fmla="*/ 193 w 336"/>
                <a:gd name="T7" fmla="*/ 233 h 358"/>
                <a:gd name="T8" fmla="*/ 245 w 336"/>
                <a:gd name="T9" fmla="*/ 280 h 358"/>
                <a:gd name="T10" fmla="*/ 336 w 336"/>
                <a:gd name="T11" fmla="*/ 358 h 3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6"/>
                <a:gd name="T19" fmla="*/ 0 h 358"/>
                <a:gd name="T20" fmla="*/ 336 w 336"/>
                <a:gd name="T21" fmla="*/ 358 h 3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6" h="358">
                  <a:moveTo>
                    <a:pt x="0" y="0"/>
                  </a:moveTo>
                  <a:cubicBezTo>
                    <a:pt x="14" y="13"/>
                    <a:pt x="62" y="55"/>
                    <a:pt x="85" y="81"/>
                  </a:cubicBezTo>
                  <a:cubicBezTo>
                    <a:pt x="108" y="107"/>
                    <a:pt x="121" y="131"/>
                    <a:pt x="139" y="157"/>
                  </a:cubicBezTo>
                  <a:cubicBezTo>
                    <a:pt x="157" y="181"/>
                    <a:pt x="175" y="213"/>
                    <a:pt x="193" y="233"/>
                  </a:cubicBezTo>
                  <a:cubicBezTo>
                    <a:pt x="210" y="254"/>
                    <a:pt x="221" y="259"/>
                    <a:pt x="245" y="280"/>
                  </a:cubicBezTo>
                  <a:cubicBezTo>
                    <a:pt x="269" y="300"/>
                    <a:pt x="321" y="346"/>
                    <a:pt x="336" y="35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331" name="Freeform 284"/>
            <p:cNvSpPr>
              <a:spLocks/>
            </p:cNvSpPr>
            <p:nvPr/>
          </p:nvSpPr>
          <p:spPr bwMode="invGray">
            <a:xfrm rot="2717479">
              <a:off x="2273" y="1867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8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8 w 48"/>
                <a:gd name="T21" fmla="*/ 8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8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8" y="8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32" name="Freeform 285"/>
            <p:cNvSpPr>
              <a:spLocks/>
            </p:cNvSpPr>
            <p:nvPr/>
          </p:nvSpPr>
          <p:spPr bwMode="invGray">
            <a:xfrm rot="2717479">
              <a:off x="2346" y="2020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16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16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33" name="Freeform 286"/>
            <p:cNvSpPr>
              <a:spLocks/>
            </p:cNvSpPr>
            <p:nvPr/>
          </p:nvSpPr>
          <p:spPr bwMode="invGray">
            <a:xfrm rot="2717479">
              <a:off x="2492" y="2111"/>
              <a:ext cx="48" cy="56"/>
            </a:xfrm>
            <a:custGeom>
              <a:avLst/>
              <a:gdLst>
                <a:gd name="T0" fmla="*/ 48 w 48"/>
                <a:gd name="T1" fmla="*/ 32 h 56"/>
                <a:gd name="T2" fmla="*/ 40 w 48"/>
                <a:gd name="T3" fmla="*/ 48 h 56"/>
                <a:gd name="T4" fmla="*/ 24 w 48"/>
                <a:gd name="T5" fmla="*/ 56 h 56"/>
                <a:gd name="T6" fmla="*/ 24 w 48"/>
                <a:gd name="T7" fmla="*/ 56 h 56"/>
                <a:gd name="T8" fmla="*/ 0 w 48"/>
                <a:gd name="T9" fmla="*/ 48 h 56"/>
                <a:gd name="T10" fmla="*/ 0 w 48"/>
                <a:gd name="T11" fmla="*/ 24 h 56"/>
                <a:gd name="T12" fmla="*/ 0 w 48"/>
                <a:gd name="T13" fmla="*/ 24 h 56"/>
                <a:gd name="T14" fmla="*/ 8 w 48"/>
                <a:gd name="T15" fmla="*/ 8 h 56"/>
                <a:gd name="T16" fmla="*/ 24 w 48"/>
                <a:gd name="T17" fmla="*/ 0 h 56"/>
                <a:gd name="T18" fmla="*/ 24 w 48"/>
                <a:gd name="T19" fmla="*/ 0 h 56"/>
                <a:gd name="T20" fmla="*/ 40 w 48"/>
                <a:gd name="T21" fmla="*/ 8 h 56"/>
                <a:gd name="T22" fmla="*/ 48 w 48"/>
                <a:gd name="T23" fmla="*/ 32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32"/>
                  </a:moveTo>
                  <a:lnTo>
                    <a:pt x="40" y="48"/>
                  </a:lnTo>
                  <a:lnTo>
                    <a:pt x="24" y="56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32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34" name="Freeform 287"/>
            <p:cNvSpPr>
              <a:spLocks/>
            </p:cNvSpPr>
            <p:nvPr/>
          </p:nvSpPr>
          <p:spPr bwMode="invGray">
            <a:xfrm rot="2717479">
              <a:off x="2208" y="1823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0 h 48"/>
                <a:gd name="T4" fmla="*/ 16 w 48"/>
                <a:gd name="T5" fmla="*/ 48 h 48"/>
                <a:gd name="T6" fmla="*/ 16 w 48"/>
                <a:gd name="T7" fmla="*/ 48 h 48"/>
                <a:gd name="T8" fmla="*/ 0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0 h 48"/>
                <a:gd name="T16" fmla="*/ 24 w 48"/>
                <a:gd name="T17" fmla="*/ 0 h 48"/>
                <a:gd name="T18" fmla="*/ 24 w 48"/>
                <a:gd name="T19" fmla="*/ 0 h 48"/>
                <a:gd name="T20" fmla="*/ 40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0"/>
                  </a:lnTo>
                  <a:lnTo>
                    <a:pt x="16" y="48"/>
                  </a:lnTo>
                  <a:lnTo>
                    <a:pt x="0" y="40"/>
                  </a:lnTo>
                  <a:lnTo>
                    <a:pt x="0" y="24"/>
                  </a:lnTo>
                  <a:lnTo>
                    <a:pt x="8" y="0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35" name="Freeform 288"/>
            <p:cNvSpPr>
              <a:spLocks/>
            </p:cNvSpPr>
            <p:nvPr/>
          </p:nvSpPr>
          <p:spPr bwMode="invGray">
            <a:xfrm rot="2717479">
              <a:off x="2304" y="1953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0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24 w 48"/>
                <a:gd name="T17" fmla="*/ 0 h 48"/>
                <a:gd name="T18" fmla="*/ 24 w 48"/>
                <a:gd name="T19" fmla="*/ 0 h 48"/>
                <a:gd name="T20" fmla="*/ 40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0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24" y="0"/>
                  </a:lnTo>
                  <a:lnTo>
                    <a:pt x="40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36" name="Freeform 289"/>
            <p:cNvSpPr>
              <a:spLocks/>
            </p:cNvSpPr>
            <p:nvPr/>
          </p:nvSpPr>
          <p:spPr bwMode="invGray">
            <a:xfrm rot="2717479">
              <a:off x="2411" y="2072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0 w 48"/>
                <a:gd name="T3" fmla="*/ 48 h 48"/>
                <a:gd name="T4" fmla="*/ 24 w 48"/>
                <a:gd name="T5" fmla="*/ 48 h 48"/>
                <a:gd name="T6" fmla="*/ 24 w 48"/>
                <a:gd name="T7" fmla="*/ 48 h 48"/>
                <a:gd name="T8" fmla="*/ 8 w 48"/>
                <a:gd name="T9" fmla="*/ 40 h 48"/>
                <a:gd name="T10" fmla="*/ 0 w 48"/>
                <a:gd name="T11" fmla="*/ 24 h 48"/>
                <a:gd name="T12" fmla="*/ 0 w 48"/>
                <a:gd name="T13" fmla="*/ 24 h 48"/>
                <a:gd name="T14" fmla="*/ 8 w 48"/>
                <a:gd name="T15" fmla="*/ 8 h 48"/>
                <a:gd name="T16" fmla="*/ 32 w 48"/>
                <a:gd name="T17" fmla="*/ 0 h 48"/>
                <a:gd name="T18" fmla="*/ 32 w 48"/>
                <a:gd name="T19" fmla="*/ 0 h 48"/>
                <a:gd name="T20" fmla="*/ 48 w 48"/>
                <a:gd name="T21" fmla="*/ 8 h 48"/>
                <a:gd name="T22" fmla="*/ 48 w 48"/>
                <a:gd name="T23" fmla="*/ 24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48"/>
                <a:gd name="T38" fmla="*/ 48 w 48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48">
                  <a:moveTo>
                    <a:pt x="48" y="24"/>
                  </a:moveTo>
                  <a:lnTo>
                    <a:pt x="40" y="48"/>
                  </a:lnTo>
                  <a:lnTo>
                    <a:pt x="24" y="48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8" y="8"/>
                  </a:lnTo>
                  <a:lnTo>
                    <a:pt x="32" y="0"/>
                  </a:lnTo>
                  <a:lnTo>
                    <a:pt x="48" y="8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DD6E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3104" name="Group 290"/>
          <p:cNvGrpSpPr>
            <a:grpSpLocks/>
          </p:cNvGrpSpPr>
          <p:nvPr/>
        </p:nvGrpSpPr>
        <p:grpSpPr bwMode="auto">
          <a:xfrm>
            <a:off x="5057934" y="2471783"/>
            <a:ext cx="3997325" cy="3924300"/>
            <a:chOff x="3072" y="1328"/>
            <a:chExt cx="2518" cy="2472"/>
          </a:xfrm>
        </p:grpSpPr>
        <p:grpSp>
          <p:nvGrpSpPr>
            <p:cNvPr id="113683" name="Group 291"/>
            <p:cNvGrpSpPr>
              <a:grpSpLocks/>
            </p:cNvGrpSpPr>
            <p:nvPr/>
          </p:nvGrpSpPr>
          <p:grpSpPr bwMode="auto">
            <a:xfrm>
              <a:off x="3072" y="2976"/>
              <a:ext cx="2518" cy="112"/>
              <a:chOff x="240" y="2976"/>
              <a:chExt cx="2518" cy="112"/>
            </a:xfrm>
          </p:grpSpPr>
          <p:sp>
            <p:nvSpPr>
              <p:cNvPr id="114289" name="Line 292"/>
              <p:cNvSpPr>
                <a:spLocks noChangeShapeType="1"/>
              </p:cNvSpPr>
              <p:nvPr/>
            </p:nvSpPr>
            <p:spPr bwMode="auto">
              <a:xfrm flipV="1">
                <a:off x="240" y="3072"/>
                <a:ext cx="251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4290" name="Group 293"/>
              <p:cNvGrpSpPr>
                <a:grpSpLocks/>
              </p:cNvGrpSpPr>
              <p:nvPr/>
            </p:nvGrpSpPr>
            <p:grpSpPr bwMode="auto">
              <a:xfrm>
                <a:off x="288" y="2976"/>
                <a:ext cx="598" cy="112"/>
                <a:chOff x="290" y="1936"/>
                <a:chExt cx="598" cy="112"/>
              </a:xfrm>
            </p:grpSpPr>
            <p:sp>
              <p:nvSpPr>
                <p:cNvPr id="114321" name="Freeform 294"/>
                <p:cNvSpPr>
                  <a:spLocks/>
                </p:cNvSpPr>
                <p:nvPr/>
              </p:nvSpPr>
              <p:spPr bwMode="auto">
                <a:xfrm>
                  <a:off x="290" y="1968"/>
                  <a:ext cx="598" cy="36"/>
                </a:xfrm>
                <a:custGeom>
                  <a:avLst/>
                  <a:gdLst>
                    <a:gd name="T0" fmla="*/ 0 w 598"/>
                    <a:gd name="T1" fmla="*/ 36 h 36"/>
                    <a:gd name="T2" fmla="*/ 136 w 598"/>
                    <a:gd name="T3" fmla="*/ 6 h 36"/>
                    <a:gd name="T4" fmla="*/ 224 w 598"/>
                    <a:gd name="T5" fmla="*/ 4 h 36"/>
                    <a:gd name="T6" fmla="*/ 316 w 598"/>
                    <a:gd name="T7" fmla="*/ 18 h 36"/>
                    <a:gd name="T8" fmla="*/ 408 w 598"/>
                    <a:gd name="T9" fmla="*/ 34 h 36"/>
                    <a:gd name="T10" fmla="*/ 478 w 598"/>
                    <a:gd name="T11" fmla="*/ 30 h 36"/>
                    <a:gd name="T12" fmla="*/ 598 w 598"/>
                    <a:gd name="T13" fmla="*/ 2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98"/>
                    <a:gd name="T22" fmla="*/ 0 h 36"/>
                    <a:gd name="T23" fmla="*/ 598 w 598"/>
                    <a:gd name="T24" fmla="*/ 36 h 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98" h="36">
                      <a:moveTo>
                        <a:pt x="0" y="36"/>
                      </a:moveTo>
                      <a:cubicBezTo>
                        <a:pt x="49" y="23"/>
                        <a:pt x="98" y="11"/>
                        <a:pt x="136" y="6"/>
                      </a:cubicBezTo>
                      <a:cubicBezTo>
                        <a:pt x="173" y="0"/>
                        <a:pt x="194" y="2"/>
                        <a:pt x="224" y="4"/>
                      </a:cubicBezTo>
                      <a:cubicBezTo>
                        <a:pt x="254" y="6"/>
                        <a:pt x="285" y="13"/>
                        <a:pt x="316" y="18"/>
                      </a:cubicBezTo>
                      <a:cubicBezTo>
                        <a:pt x="346" y="23"/>
                        <a:pt x="381" y="32"/>
                        <a:pt x="408" y="34"/>
                      </a:cubicBezTo>
                      <a:cubicBezTo>
                        <a:pt x="435" y="36"/>
                        <a:pt x="446" y="32"/>
                        <a:pt x="478" y="30"/>
                      </a:cubicBezTo>
                      <a:cubicBezTo>
                        <a:pt x="509" y="27"/>
                        <a:pt x="578" y="22"/>
                        <a:pt x="598" y="20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14322" name="Group 295"/>
                <p:cNvGrpSpPr>
                  <a:grpSpLocks/>
                </p:cNvGrpSpPr>
                <p:nvPr/>
              </p:nvGrpSpPr>
              <p:grpSpPr bwMode="auto">
                <a:xfrm>
                  <a:off x="324" y="1936"/>
                  <a:ext cx="544" cy="112"/>
                  <a:chOff x="324" y="1872"/>
                  <a:chExt cx="544" cy="112"/>
                </a:xfrm>
              </p:grpSpPr>
              <p:sp>
                <p:nvSpPr>
                  <p:cNvPr id="114323" name="Freeform 296"/>
                  <p:cNvSpPr>
                    <a:spLocks/>
                  </p:cNvSpPr>
                  <p:nvPr/>
                </p:nvSpPr>
                <p:spPr bwMode="auto">
                  <a:xfrm>
                    <a:off x="492" y="1872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8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8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8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8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4" name="Freeform 297"/>
                  <p:cNvSpPr>
                    <a:spLocks/>
                  </p:cNvSpPr>
                  <p:nvPr/>
                </p:nvSpPr>
                <p:spPr bwMode="auto">
                  <a:xfrm>
                    <a:off x="652" y="192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16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16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5" name="Freeform 298"/>
                  <p:cNvSpPr>
                    <a:spLocks/>
                  </p:cNvSpPr>
                  <p:nvPr/>
                </p:nvSpPr>
                <p:spPr bwMode="auto">
                  <a:xfrm>
                    <a:off x="820" y="188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6" name="Freeform 299"/>
                  <p:cNvSpPr>
                    <a:spLocks/>
                  </p:cNvSpPr>
                  <p:nvPr/>
                </p:nvSpPr>
                <p:spPr bwMode="auto">
                  <a:xfrm>
                    <a:off x="412" y="1888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16 w 48"/>
                      <a:gd name="T5" fmla="*/ 48 h 48"/>
                      <a:gd name="T6" fmla="*/ 16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16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7" name="Freeform 300"/>
                  <p:cNvSpPr>
                    <a:spLocks/>
                  </p:cNvSpPr>
                  <p:nvPr/>
                </p:nvSpPr>
                <p:spPr bwMode="auto">
                  <a:xfrm>
                    <a:off x="572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8" name="Freeform 301"/>
                  <p:cNvSpPr>
                    <a:spLocks/>
                  </p:cNvSpPr>
                  <p:nvPr/>
                </p:nvSpPr>
                <p:spPr bwMode="auto">
                  <a:xfrm>
                    <a:off x="324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9" name="Freeform 302"/>
                  <p:cNvSpPr>
                    <a:spLocks/>
                  </p:cNvSpPr>
                  <p:nvPr/>
                </p:nvSpPr>
                <p:spPr bwMode="auto">
                  <a:xfrm>
                    <a:off x="732" y="1920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4291" name="Group 303"/>
              <p:cNvGrpSpPr>
                <a:grpSpLocks/>
              </p:cNvGrpSpPr>
              <p:nvPr/>
            </p:nvGrpSpPr>
            <p:grpSpPr bwMode="auto">
              <a:xfrm>
                <a:off x="912" y="2976"/>
                <a:ext cx="598" cy="112"/>
                <a:chOff x="290" y="1936"/>
                <a:chExt cx="598" cy="112"/>
              </a:xfrm>
            </p:grpSpPr>
            <p:sp>
              <p:nvSpPr>
                <p:cNvPr id="114312" name="Freeform 304"/>
                <p:cNvSpPr>
                  <a:spLocks/>
                </p:cNvSpPr>
                <p:nvPr/>
              </p:nvSpPr>
              <p:spPr bwMode="auto">
                <a:xfrm>
                  <a:off x="290" y="1968"/>
                  <a:ext cx="598" cy="36"/>
                </a:xfrm>
                <a:custGeom>
                  <a:avLst/>
                  <a:gdLst>
                    <a:gd name="T0" fmla="*/ 0 w 598"/>
                    <a:gd name="T1" fmla="*/ 36 h 36"/>
                    <a:gd name="T2" fmla="*/ 136 w 598"/>
                    <a:gd name="T3" fmla="*/ 6 h 36"/>
                    <a:gd name="T4" fmla="*/ 224 w 598"/>
                    <a:gd name="T5" fmla="*/ 4 h 36"/>
                    <a:gd name="T6" fmla="*/ 316 w 598"/>
                    <a:gd name="T7" fmla="*/ 18 h 36"/>
                    <a:gd name="T8" fmla="*/ 408 w 598"/>
                    <a:gd name="T9" fmla="*/ 34 h 36"/>
                    <a:gd name="T10" fmla="*/ 478 w 598"/>
                    <a:gd name="T11" fmla="*/ 30 h 36"/>
                    <a:gd name="T12" fmla="*/ 598 w 598"/>
                    <a:gd name="T13" fmla="*/ 2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98"/>
                    <a:gd name="T22" fmla="*/ 0 h 36"/>
                    <a:gd name="T23" fmla="*/ 598 w 598"/>
                    <a:gd name="T24" fmla="*/ 36 h 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98" h="36">
                      <a:moveTo>
                        <a:pt x="0" y="36"/>
                      </a:moveTo>
                      <a:cubicBezTo>
                        <a:pt x="49" y="23"/>
                        <a:pt x="98" y="11"/>
                        <a:pt x="136" y="6"/>
                      </a:cubicBezTo>
                      <a:cubicBezTo>
                        <a:pt x="173" y="0"/>
                        <a:pt x="194" y="2"/>
                        <a:pt x="224" y="4"/>
                      </a:cubicBezTo>
                      <a:cubicBezTo>
                        <a:pt x="254" y="6"/>
                        <a:pt x="285" y="13"/>
                        <a:pt x="316" y="18"/>
                      </a:cubicBezTo>
                      <a:cubicBezTo>
                        <a:pt x="346" y="23"/>
                        <a:pt x="381" y="32"/>
                        <a:pt x="408" y="34"/>
                      </a:cubicBezTo>
                      <a:cubicBezTo>
                        <a:pt x="435" y="36"/>
                        <a:pt x="446" y="32"/>
                        <a:pt x="478" y="30"/>
                      </a:cubicBezTo>
                      <a:cubicBezTo>
                        <a:pt x="509" y="27"/>
                        <a:pt x="578" y="22"/>
                        <a:pt x="598" y="20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14313" name="Group 305"/>
                <p:cNvGrpSpPr>
                  <a:grpSpLocks/>
                </p:cNvGrpSpPr>
                <p:nvPr/>
              </p:nvGrpSpPr>
              <p:grpSpPr bwMode="auto">
                <a:xfrm>
                  <a:off x="324" y="1936"/>
                  <a:ext cx="544" cy="112"/>
                  <a:chOff x="324" y="1872"/>
                  <a:chExt cx="544" cy="112"/>
                </a:xfrm>
              </p:grpSpPr>
              <p:sp>
                <p:nvSpPr>
                  <p:cNvPr id="114314" name="Freeform 306"/>
                  <p:cNvSpPr>
                    <a:spLocks/>
                  </p:cNvSpPr>
                  <p:nvPr/>
                </p:nvSpPr>
                <p:spPr bwMode="auto">
                  <a:xfrm>
                    <a:off x="492" y="1872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8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8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8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8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5" name="Freeform 307"/>
                  <p:cNvSpPr>
                    <a:spLocks/>
                  </p:cNvSpPr>
                  <p:nvPr/>
                </p:nvSpPr>
                <p:spPr bwMode="auto">
                  <a:xfrm>
                    <a:off x="652" y="192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16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16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6" name="Freeform 308"/>
                  <p:cNvSpPr>
                    <a:spLocks/>
                  </p:cNvSpPr>
                  <p:nvPr/>
                </p:nvSpPr>
                <p:spPr bwMode="auto">
                  <a:xfrm>
                    <a:off x="820" y="188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7" name="Freeform 309"/>
                  <p:cNvSpPr>
                    <a:spLocks/>
                  </p:cNvSpPr>
                  <p:nvPr/>
                </p:nvSpPr>
                <p:spPr bwMode="auto">
                  <a:xfrm>
                    <a:off x="412" y="1888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16 w 48"/>
                      <a:gd name="T5" fmla="*/ 48 h 48"/>
                      <a:gd name="T6" fmla="*/ 16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16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8" name="Freeform 310"/>
                  <p:cNvSpPr>
                    <a:spLocks/>
                  </p:cNvSpPr>
                  <p:nvPr/>
                </p:nvSpPr>
                <p:spPr bwMode="auto">
                  <a:xfrm>
                    <a:off x="572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9" name="Freeform 311"/>
                  <p:cNvSpPr>
                    <a:spLocks/>
                  </p:cNvSpPr>
                  <p:nvPr/>
                </p:nvSpPr>
                <p:spPr bwMode="auto">
                  <a:xfrm>
                    <a:off x="324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20" name="Freeform 312"/>
                  <p:cNvSpPr>
                    <a:spLocks/>
                  </p:cNvSpPr>
                  <p:nvPr/>
                </p:nvSpPr>
                <p:spPr bwMode="auto">
                  <a:xfrm>
                    <a:off x="732" y="1920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4292" name="Group 313"/>
              <p:cNvGrpSpPr>
                <a:grpSpLocks/>
              </p:cNvGrpSpPr>
              <p:nvPr/>
            </p:nvGrpSpPr>
            <p:grpSpPr bwMode="auto">
              <a:xfrm>
                <a:off x="1536" y="2976"/>
                <a:ext cx="598" cy="112"/>
                <a:chOff x="290" y="1936"/>
                <a:chExt cx="598" cy="112"/>
              </a:xfrm>
            </p:grpSpPr>
            <p:sp>
              <p:nvSpPr>
                <p:cNvPr id="114303" name="Freeform 314"/>
                <p:cNvSpPr>
                  <a:spLocks/>
                </p:cNvSpPr>
                <p:nvPr/>
              </p:nvSpPr>
              <p:spPr bwMode="auto">
                <a:xfrm>
                  <a:off x="290" y="1968"/>
                  <a:ext cx="598" cy="36"/>
                </a:xfrm>
                <a:custGeom>
                  <a:avLst/>
                  <a:gdLst>
                    <a:gd name="T0" fmla="*/ 0 w 598"/>
                    <a:gd name="T1" fmla="*/ 36 h 36"/>
                    <a:gd name="T2" fmla="*/ 136 w 598"/>
                    <a:gd name="T3" fmla="*/ 6 h 36"/>
                    <a:gd name="T4" fmla="*/ 224 w 598"/>
                    <a:gd name="T5" fmla="*/ 4 h 36"/>
                    <a:gd name="T6" fmla="*/ 316 w 598"/>
                    <a:gd name="T7" fmla="*/ 18 h 36"/>
                    <a:gd name="T8" fmla="*/ 408 w 598"/>
                    <a:gd name="T9" fmla="*/ 34 h 36"/>
                    <a:gd name="T10" fmla="*/ 478 w 598"/>
                    <a:gd name="T11" fmla="*/ 30 h 36"/>
                    <a:gd name="T12" fmla="*/ 598 w 598"/>
                    <a:gd name="T13" fmla="*/ 2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98"/>
                    <a:gd name="T22" fmla="*/ 0 h 36"/>
                    <a:gd name="T23" fmla="*/ 598 w 598"/>
                    <a:gd name="T24" fmla="*/ 36 h 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98" h="36">
                      <a:moveTo>
                        <a:pt x="0" y="36"/>
                      </a:moveTo>
                      <a:cubicBezTo>
                        <a:pt x="49" y="23"/>
                        <a:pt x="98" y="11"/>
                        <a:pt x="136" y="6"/>
                      </a:cubicBezTo>
                      <a:cubicBezTo>
                        <a:pt x="173" y="0"/>
                        <a:pt x="194" y="2"/>
                        <a:pt x="224" y="4"/>
                      </a:cubicBezTo>
                      <a:cubicBezTo>
                        <a:pt x="254" y="6"/>
                        <a:pt x="285" y="13"/>
                        <a:pt x="316" y="18"/>
                      </a:cubicBezTo>
                      <a:cubicBezTo>
                        <a:pt x="346" y="23"/>
                        <a:pt x="381" y="32"/>
                        <a:pt x="408" y="34"/>
                      </a:cubicBezTo>
                      <a:cubicBezTo>
                        <a:pt x="435" y="36"/>
                        <a:pt x="446" y="32"/>
                        <a:pt x="478" y="30"/>
                      </a:cubicBezTo>
                      <a:cubicBezTo>
                        <a:pt x="509" y="27"/>
                        <a:pt x="578" y="22"/>
                        <a:pt x="598" y="20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14304" name="Group 315"/>
                <p:cNvGrpSpPr>
                  <a:grpSpLocks/>
                </p:cNvGrpSpPr>
                <p:nvPr/>
              </p:nvGrpSpPr>
              <p:grpSpPr bwMode="auto">
                <a:xfrm>
                  <a:off x="324" y="1936"/>
                  <a:ext cx="544" cy="112"/>
                  <a:chOff x="324" y="1872"/>
                  <a:chExt cx="544" cy="112"/>
                </a:xfrm>
              </p:grpSpPr>
              <p:sp>
                <p:nvSpPr>
                  <p:cNvPr id="114305" name="Freeform 316"/>
                  <p:cNvSpPr>
                    <a:spLocks/>
                  </p:cNvSpPr>
                  <p:nvPr/>
                </p:nvSpPr>
                <p:spPr bwMode="auto">
                  <a:xfrm>
                    <a:off x="492" y="1872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8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8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8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8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6" name="Freeform 317"/>
                  <p:cNvSpPr>
                    <a:spLocks/>
                  </p:cNvSpPr>
                  <p:nvPr/>
                </p:nvSpPr>
                <p:spPr bwMode="auto">
                  <a:xfrm>
                    <a:off x="652" y="192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16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16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7" name="Freeform 318"/>
                  <p:cNvSpPr>
                    <a:spLocks/>
                  </p:cNvSpPr>
                  <p:nvPr/>
                </p:nvSpPr>
                <p:spPr bwMode="auto">
                  <a:xfrm>
                    <a:off x="820" y="188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8" name="Freeform 319"/>
                  <p:cNvSpPr>
                    <a:spLocks/>
                  </p:cNvSpPr>
                  <p:nvPr/>
                </p:nvSpPr>
                <p:spPr bwMode="auto">
                  <a:xfrm>
                    <a:off x="412" y="1888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16 w 48"/>
                      <a:gd name="T5" fmla="*/ 48 h 48"/>
                      <a:gd name="T6" fmla="*/ 16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16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9" name="Freeform 320"/>
                  <p:cNvSpPr>
                    <a:spLocks/>
                  </p:cNvSpPr>
                  <p:nvPr/>
                </p:nvSpPr>
                <p:spPr bwMode="auto">
                  <a:xfrm>
                    <a:off x="572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0" name="Freeform 321"/>
                  <p:cNvSpPr>
                    <a:spLocks/>
                  </p:cNvSpPr>
                  <p:nvPr/>
                </p:nvSpPr>
                <p:spPr bwMode="auto">
                  <a:xfrm>
                    <a:off x="324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11" name="Freeform 322"/>
                  <p:cNvSpPr>
                    <a:spLocks/>
                  </p:cNvSpPr>
                  <p:nvPr/>
                </p:nvSpPr>
                <p:spPr bwMode="auto">
                  <a:xfrm>
                    <a:off x="732" y="1920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4293" name="Group 323"/>
              <p:cNvGrpSpPr>
                <a:grpSpLocks/>
              </p:cNvGrpSpPr>
              <p:nvPr/>
            </p:nvGrpSpPr>
            <p:grpSpPr bwMode="auto">
              <a:xfrm>
                <a:off x="2160" y="2976"/>
                <a:ext cx="598" cy="112"/>
                <a:chOff x="290" y="1936"/>
                <a:chExt cx="598" cy="112"/>
              </a:xfrm>
            </p:grpSpPr>
            <p:sp>
              <p:nvSpPr>
                <p:cNvPr id="114294" name="Freeform 324"/>
                <p:cNvSpPr>
                  <a:spLocks/>
                </p:cNvSpPr>
                <p:nvPr/>
              </p:nvSpPr>
              <p:spPr bwMode="auto">
                <a:xfrm>
                  <a:off x="290" y="1968"/>
                  <a:ext cx="598" cy="36"/>
                </a:xfrm>
                <a:custGeom>
                  <a:avLst/>
                  <a:gdLst>
                    <a:gd name="T0" fmla="*/ 0 w 598"/>
                    <a:gd name="T1" fmla="*/ 36 h 36"/>
                    <a:gd name="T2" fmla="*/ 136 w 598"/>
                    <a:gd name="T3" fmla="*/ 6 h 36"/>
                    <a:gd name="T4" fmla="*/ 224 w 598"/>
                    <a:gd name="T5" fmla="*/ 4 h 36"/>
                    <a:gd name="T6" fmla="*/ 316 w 598"/>
                    <a:gd name="T7" fmla="*/ 18 h 36"/>
                    <a:gd name="T8" fmla="*/ 408 w 598"/>
                    <a:gd name="T9" fmla="*/ 34 h 36"/>
                    <a:gd name="T10" fmla="*/ 478 w 598"/>
                    <a:gd name="T11" fmla="*/ 30 h 36"/>
                    <a:gd name="T12" fmla="*/ 598 w 598"/>
                    <a:gd name="T13" fmla="*/ 20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98"/>
                    <a:gd name="T22" fmla="*/ 0 h 36"/>
                    <a:gd name="T23" fmla="*/ 598 w 598"/>
                    <a:gd name="T24" fmla="*/ 36 h 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98" h="36">
                      <a:moveTo>
                        <a:pt x="0" y="36"/>
                      </a:moveTo>
                      <a:cubicBezTo>
                        <a:pt x="49" y="23"/>
                        <a:pt x="98" y="11"/>
                        <a:pt x="136" y="6"/>
                      </a:cubicBezTo>
                      <a:cubicBezTo>
                        <a:pt x="173" y="0"/>
                        <a:pt x="194" y="2"/>
                        <a:pt x="224" y="4"/>
                      </a:cubicBezTo>
                      <a:cubicBezTo>
                        <a:pt x="254" y="6"/>
                        <a:pt x="285" y="13"/>
                        <a:pt x="316" y="18"/>
                      </a:cubicBezTo>
                      <a:cubicBezTo>
                        <a:pt x="346" y="23"/>
                        <a:pt x="381" y="32"/>
                        <a:pt x="408" y="34"/>
                      </a:cubicBezTo>
                      <a:cubicBezTo>
                        <a:pt x="435" y="36"/>
                        <a:pt x="446" y="32"/>
                        <a:pt x="478" y="30"/>
                      </a:cubicBezTo>
                      <a:cubicBezTo>
                        <a:pt x="509" y="27"/>
                        <a:pt x="578" y="22"/>
                        <a:pt x="598" y="20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14295" name="Group 325"/>
                <p:cNvGrpSpPr>
                  <a:grpSpLocks/>
                </p:cNvGrpSpPr>
                <p:nvPr/>
              </p:nvGrpSpPr>
              <p:grpSpPr bwMode="auto">
                <a:xfrm>
                  <a:off x="324" y="1936"/>
                  <a:ext cx="544" cy="112"/>
                  <a:chOff x="324" y="1872"/>
                  <a:chExt cx="544" cy="112"/>
                </a:xfrm>
              </p:grpSpPr>
              <p:sp>
                <p:nvSpPr>
                  <p:cNvPr id="114296" name="Freeform 326"/>
                  <p:cNvSpPr>
                    <a:spLocks/>
                  </p:cNvSpPr>
                  <p:nvPr/>
                </p:nvSpPr>
                <p:spPr bwMode="auto">
                  <a:xfrm>
                    <a:off x="492" y="1872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8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8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8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8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297" name="Freeform 327"/>
                  <p:cNvSpPr>
                    <a:spLocks/>
                  </p:cNvSpPr>
                  <p:nvPr/>
                </p:nvSpPr>
                <p:spPr bwMode="auto">
                  <a:xfrm>
                    <a:off x="652" y="192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16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16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298" name="Freeform 328"/>
                  <p:cNvSpPr>
                    <a:spLocks/>
                  </p:cNvSpPr>
                  <p:nvPr/>
                </p:nvSpPr>
                <p:spPr bwMode="auto">
                  <a:xfrm>
                    <a:off x="820" y="1888"/>
                    <a:ext cx="48" cy="56"/>
                  </a:xfrm>
                  <a:custGeom>
                    <a:avLst/>
                    <a:gdLst>
                      <a:gd name="T0" fmla="*/ 48 w 48"/>
                      <a:gd name="T1" fmla="*/ 32 h 56"/>
                      <a:gd name="T2" fmla="*/ 40 w 48"/>
                      <a:gd name="T3" fmla="*/ 48 h 56"/>
                      <a:gd name="T4" fmla="*/ 24 w 48"/>
                      <a:gd name="T5" fmla="*/ 56 h 56"/>
                      <a:gd name="T6" fmla="*/ 24 w 48"/>
                      <a:gd name="T7" fmla="*/ 56 h 56"/>
                      <a:gd name="T8" fmla="*/ 0 w 48"/>
                      <a:gd name="T9" fmla="*/ 48 h 56"/>
                      <a:gd name="T10" fmla="*/ 0 w 48"/>
                      <a:gd name="T11" fmla="*/ 24 h 56"/>
                      <a:gd name="T12" fmla="*/ 0 w 48"/>
                      <a:gd name="T13" fmla="*/ 24 h 56"/>
                      <a:gd name="T14" fmla="*/ 8 w 48"/>
                      <a:gd name="T15" fmla="*/ 8 h 56"/>
                      <a:gd name="T16" fmla="*/ 24 w 48"/>
                      <a:gd name="T17" fmla="*/ 0 h 56"/>
                      <a:gd name="T18" fmla="*/ 24 w 48"/>
                      <a:gd name="T19" fmla="*/ 0 h 56"/>
                      <a:gd name="T20" fmla="*/ 40 w 48"/>
                      <a:gd name="T21" fmla="*/ 8 h 56"/>
                      <a:gd name="T22" fmla="*/ 48 w 48"/>
                      <a:gd name="T23" fmla="*/ 32 h 5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56"/>
                      <a:gd name="T38" fmla="*/ 48 w 48"/>
                      <a:gd name="T39" fmla="*/ 56 h 5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56">
                        <a:moveTo>
                          <a:pt x="48" y="32"/>
                        </a:moveTo>
                        <a:lnTo>
                          <a:pt x="40" y="48"/>
                        </a:lnTo>
                        <a:lnTo>
                          <a:pt x="24" y="56"/>
                        </a:lnTo>
                        <a:lnTo>
                          <a:pt x="0" y="48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32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299" name="Freeform 329"/>
                  <p:cNvSpPr>
                    <a:spLocks/>
                  </p:cNvSpPr>
                  <p:nvPr/>
                </p:nvSpPr>
                <p:spPr bwMode="auto">
                  <a:xfrm>
                    <a:off x="412" y="1888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16 w 48"/>
                      <a:gd name="T5" fmla="*/ 48 h 48"/>
                      <a:gd name="T6" fmla="*/ 16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16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0" name="Freeform 330"/>
                  <p:cNvSpPr>
                    <a:spLocks/>
                  </p:cNvSpPr>
                  <p:nvPr/>
                </p:nvSpPr>
                <p:spPr bwMode="auto">
                  <a:xfrm>
                    <a:off x="572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0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24 w 48"/>
                      <a:gd name="T17" fmla="*/ 0 h 48"/>
                      <a:gd name="T18" fmla="*/ 24 w 48"/>
                      <a:gd name="T19" fmla="*/ 0 h 48"/>
                      <a:gd name="T20" fmla="*/ 40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0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24" y="0"/>
                        </a:lnTo>
                        <a:lnTo>
                          <a:pt x="40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1" name="Freeform 331"/>
                  <p:cNvSpPr>
                    <a:spLocks/>
                  </p:cNvSpPr>
                  <p:nvPr/>
                </p:nvSpPr>
                <p:spPr bwMode="auto">
                  <a:xfrm>
                    <a:off x="324" y="1912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0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0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0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4302" name="Freeform 332"/>
                  <p:cNvSpPr>
                    <a:spLocks/>
                  </p:cNvSpPr>
                  <p:nvPr/>
                </p:nvSpPr>
                <p:spPr bwMode="auto">
                  <a:xfrm>
                    <a:off x="732" y="1920"/>
                    <a:ext cx="48" cy="48"/>
                  </a:xfrm>
                  <a:custGeom>
                    <a:avLst/>
                    <a:gdLst>
                      <a:gd name="T0" fmla="*/ 48 w 48"/>
                      <a:gd name="T1" fmla="*/ 24 h 48"/>
                      <a:gd name="T2" fmla="*/ 40 w 48"/>
                      <a:gd name="T3" fmla="*/ 48 h 48"/>
                      <a:gd name="T4" fmla="*/ 24 w 48"/>
                      <a:gd name="T5" fmla="*/ 48 h 48"/>
                      <a:gd name="T6" fmla="*/ 24 w 48"/>
                      <a:gd name="T7" fmla="*/ 48 h 48"/>
                      <a:gd name="T8" fmla="*/ 8 w 48"/>
                      <a:gd name="T9" fmla="*/ 40 h 48"/>
                      <a:gd name="T10" fmla="*/ 0 w 48"/>
                      <a:gd name="T11" fmla="*/ 24 h 48"/>
                      <a:gd name="T12" fmla="*/ 0 w 48"/>
                      <a:gd name="T13" fmla="*/ 24 h 48"/>
                      <a:gd name="T14" fmla="*/ 8 w 48"/>
                      <a:gd name="T15" fmla="*/ 8 h 48"/>
                      <a:gd name="T16" fmla="*/ 32 w 48"/>
                      <a:gd name="T17" fmla="*/ 0 h 48"/>
                      <a:gd name="T18" fmla="*/ 32 w 48"/>
                      <a:gd name="T19" fmla="*/ 0 h 48"/>
                      <a:gd name="T20" fmla="*/ 48 w 48"/>
                      <a:gd name="T21" fmla="*/ 8 h 48"/>
                      <a:gd name="T22" fmla="*/ 48 w 48"/>
                      <a:gd name="T23" fmla="*/ 24 h 4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8"/>
                      <a:gd name="T37" fmla="*/ 0 h 48"/>
                      <a:gd name="T38" fmla="*/ 48 w 48"/>
                      <a:gd name="T39" fmla="*/ 48 h 4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8" h="48">
                        <a:moveTo>
                          <a:pt x="48" y="24"/>
                        </a:moveTo>
                        <a:lnTo>
                          <a:pt x="40" y="48"/>
                        </a:lnTo>
                        <a:lnTo>
                          <a:pt x="24" y="48"/>
                        </a:lnTo>
                        <a:lnTo>
                          <a:pt x="8" y="40"/>
                        </a:lnTo>
                        <a:lnTo>
                          <a:pt x="0" y="24"/>
                        </a:lnTo>
                        <a:lnTo>
                          <a:pt x="8" y="8"/>
                        </a:lnTo>
                        <a:lnTo>
                          <a:pt x="32" y="0"/>
                        </a:lnTo>
                        <a:lnTo>
                          <a:pt x="48" y="8"/>
                        </a:lnTo>
                        <a:lnTo>
                          <a:pt x="48" y="24"/>
                        </a:lnTo>
                        <a:close/>
                      </a:path>
                    </a:pathLst>
                  </a:custGeom>
                  <a:solidFill>
                    <a:srgbClr val="DD6E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13684" name="Text Box 333"/>
            <p:cNvSpPr txBox="1">
              <a:spLocks noChangeArrowheads="1"/>
            </p:cNvSpPr>
            <p:nvPr/>
          </p:nvSpPr>
          <p:spPr bwMode="auto">
            <a:xfrm>
              <a:off x="3195" y="3160"/>
              <a:ext cx="1992" cy="64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Giant multimeters </a:t>
              </a:r>
              <a:r>
                <a:rPr lang="en" altLang="en-US" sz="2000" dirty="0" smtClean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VWF</a:t>
              </a:r>
              <a:r>
                <a:rPr lang="sr-Latn-RS" altLang="en-US" sz="2000" dirty="0" smtClean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and</a:t>
              </a:r>
            </a:p>
            <a:p>
              <a:pPr algn="ctr" eaLnBrk="1" hangingPunct="1"/>
              <a:r>
                <a:rPr 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platelet </a:t>
              </a:r>
              <a:r>
                <a:rPr lang="en-US" sz="2000" dirty="0" err="1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microaggregates</a:t>
              </a:r>
              <a:endPara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 algn="ctr" eaLnBrk="1" hangingPunct="1"/>
              <a:r>
                <a:rPr lang="en" altLang="en-US" sz="20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In TTP ( without ADAMTS13 )</a:t>
              </a:r>
              <a:endPara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grpSp>
          <p:nvGrpSpPr>
            <p:cNvPr id="113685" name="Group 334"/>
            <p:cNvGrpSpPr>
              <a:grpSpLocks/>
            </p:cNvGrpSpPr>
            <p:nvPr/>
          </p:nvGrpSpPr>
          <p:grpSpPr bwMode="auto">
            <a:xfrm>
              <a:off x="4012" y="2861"/>
              <a:ext cx="672" cy="96"/>
              <a:chOff x="540" y="1270"/>
              <a:chExt cx="536" cy="384"/>
            </a:xfrm>
          </p:grpSpPr>
          <p:grpSp>
            <p:nvGrpSpPr>
              <p:cNvPr id="114253" name="Group 335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273" name="Freeform 336"/>
                <p:cNvSpPr>
                  <a:spLocks/>
                </p:cNvSpPr>
                <p:nvPr/>
              </p:nvSpPr>
              <p:spPr bwMode="auto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4" name="Freeform 337"/>
                <p:cNvSpPr>
                  <a:spLocks/>
                </p:cNvSpPr>
                <p:nvPr/>
              </p:nvSpPr>
              <p:spPr bwMode="auto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5" name="Freeform 338"/>
                <p:cNvSpPr>
                  <a:spLocks/>
                </p:cNvSpPr>
                <p:nvPr/>
              </p:nvSpPr>
              <p:spPr bwMode="auto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6" name="Freeform 339"/>
                <p:cNvSpPr>
                  <a:spLocks/>
                </p:cNvSpPr>
                <p:nvPr/>
              </p:nvSpPr>
              <p:spPr bwMode="auto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7" name="Freeform 340"/>
                <p:cNvSpPr>
                  <a:spLocks/>
                </p:cNvSpPr>
                <p:nvPr/>
              </p:nvSpPr>
              <p:spPr bwMode="auto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8" name="Freeform 341"/>
                <p:cNvSpPr>
                  <a:spLocks/>
                </p:cNvSpPr>
                <p:nvPr/>
              </p:nvSpPr>
              <p:spPr bwMode="auto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9" name="Freeform 342"/>
                <p:cNvSpPr>
                  <a:spLocks/>
                </p:cNvSpPr>
                <p:nvPr/>
              </p:nvSpPr>
              <p:spPr bwMode="auto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0" name="Freeform 343"/>
                <p:cNvSpPr>
                  <a:spLocks/>
                </p:cNvSpPr>
                <p:nvPr/>
              </p:nvSpPr>
              <p:spPr bwMode="auto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1" name="Freeform 344"/>
                <p:cNvSpPr>
                  <a:spLocks/>
                </p:cNvSpPr>
                <p:nvPr/>
              </p:nvSpPr>
              <p:spPr bwMode="auto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2" name="Freeform 345"/>
                <p:cNvSpPr>
                  <a:spLocks/>
                </p:cNvSpPr>
                <p:nvPr/>
              </p:nvSpPr>
              <p:spPr bwMode="auto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3" name="Freeform 346"/>
                <p:cNvSpPr>
                  <a:spLocks/>
                </p:cNvSpPr>
                <p:nvPr/>
              </p:nvSpPr>
              <p:spPr bwMode="auto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4" name="Freeform 347"/>
                <p:cNvSpPr>
                  <a:spLocks/>
                </p:cNvSpPr>
                <p:nvPr/>
              </p:nvSpPr>
              <p:spPr bwMode="auto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5" name="Freeform 348"/>
                <p:cNvSpPr>
                  <a:spLocks/>
                </p:cNvSpPr>
                <p:nvPr/>
              </p:nvSpPr>
              <p:spPr bwMode="auto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6" name="Freeform 349"/>
                <p:cNvSpPr>
                  <a:spLocks/>
                </p:cNvSpPr>
                <p:nvPr/>
              </p:nvSpPr>
              <p:spPr bwMode="auto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7" name="Freeform 350"/>
                <p:cNvSpPr>
                  <a:spLocks/>
                </p:cNvSpPr>
                <p:nvPr/>
              </p:nvSpPr>
              <p:spPr bwMode="auto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88" name="Freeform 351"/>
                <p:cNvSpPr>
                  <a:spLocks/>
                </p:cNvSpPr>
                <p:nvPr/>
              </p:nvSpPr>
              <p:spPr bwMode="auto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254" name="Freeform 352"/>
              <p:cNvSpPr>
                <a:spLocks/>
              </p:cNvSpPr>
              <p:nvPr/>
            </p:nvSpPr>
            <p:spPr bwMode="auto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255" name="Group 353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4256" name="Freeform 354"/>
                <p:cNvSpPr>
                  <a:spLocks/>
                </p:cNvSpPr>
                <p:nvPr/>
              </p:nvSpPr>
              <p:spPr bwMode="auto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57" name="Freeform 355"/>
                <p:cNvSpPr>
                  <a:spLocks/>
                </p:cNvSpPr>
                <p:nvPr/>
              </p:nvSpPr>
              <p:spPr bwMode="auto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58" name="Freeform 356"/>
                <p:cNvSpPr>
                  <a:spLocks/>
                </p:cNvSpPr>
                <p:nvPr/>
              </p:nvSpPr>
              <p:spPr bwMode="auto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59" name="Freeform 357"/>
                <p:cNvSpPr>
                  <a:spLocks/>
                </p:cNvSpPr>
                <p:nvPr/>
              </p:nvSpPr>
              <p:spPr bwMode="auto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0" name="Freeform 358"/>
                <p:cNvSpPr>
                  <a:spLocks/>
                </p:cNvSpPr>
                <p:nvPr/>
              </p:nvSpPr>
              <p:spPr bwMode="auto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1" name="Freeform 359"/>
                <p:cNvSpPr>
                  <a:spLocks/>
                </p:cNvSpPr>
                <p:nvPr/>
              </p:nvSpPr>
              <p:spPr bwMode="auto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2" name="Freeform 360"/>
                <p:cNvSpPr>
                  <a:spLocks/>
                </p:cNvSpPr>
                <p:nvPr/>
              </p:nvSpPr>
              <p:spPr bwMode="auto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3" name="Freeform 361"/>
                <p:cNvSpPr>
                  <a:spLocks/>
                </p:cNvSpPr>
                <p:nvPr/>
              </p:nvSpPr>
              <p:spPr bwMode="auto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4" name="Freeform 362"/>
                <p:cNvSpPr>
                  <a:spLocks/>
                </p:cNvSpPr>
                <p:nvPr/>
              </p:nvSpPr>
              <p:spPr bwMode="auto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5" name="Freeform 363"/>
                <p:cNvSpPr>
                  <a:spLocks/>
                </p:cNvSpPr>
                <p:nvPr/>
              </p:nvSpPr>
              <p:spPr bwMode="auto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6" name="Freeform 364"/>
                <p:cNvSpPr>
                  <a:spLocks/>
                </p:cNvSpPr>
                <p:nvPr/>
              </p:nvSpPr>
              <p:spPr bwMode="auto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7" name="Freeform 365"/>
                <p:cNvSpPr>
                  <a:spLocks/>
                </p:cNvSpPr>
                <p:nvPr/>
              </p:nvSpPr>
              <p:spPr bwMode="auto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8" name="Freeform 366"/>
                <p:cNvSpPr>
                  <a:spLocks/>
                </p:cNvSpPr>
                <p:nvPr/>
              </p:nvSpPr>
              <p:spPr bwMode="auto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69" name="Freeform 367"/>
                <p:cNvSpPr>
                  <a:spLocks/>
                </p:cNvSpPr>
                <p:nvPr/>
              </p:nvSpPr>
              <p:spPr bwMode="auto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0" name="Freeform 368"/>
                <p:cNvSpPr>
                  <a:spLocks/>
                </p:cNvSpPr>
                <p:nvPr/>
              </p:nvSpPr>
              <p:spPr bwMode="auto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1" name="Freeform 369"/>
                <p:cNvSpPr>
                  <a:spLocks/>
                </p:cNvSpPr>
                <p:nvPr/>
              </p:nvSpPr>
              <p:spPr bwMode="auto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72" name="Freeform 370"/>
                <p:cNvSpPr>
                  <a:spLocks/>
                </p:cNvSpPr>
                <p:nvPr/>
              </p:nvSpPr>
              <p:spPr bwMode="auto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86" name="Group 371"/>
            <p:cNvGrpSpPr>
              <a:grpSpLocks/>
            </p:cNvGrpSpPr>
            <p:nvPr/>
          </p:nvGrpSpPr>
          <p:grpSpPr bwMode="auto">
            <a:xfrm>
              <a:off x="4188" y="2934"/>
              <a:ext cx="274" cy="138"/>
              <a:chOff x="1536" y="3120"/>
              <a:chExt cx="274" cy="138"/>
            </a:xfrm>
          </p:grpSpPr>
          <p:grpSp>
            <p:nvGrpSpPr>
              <p:cNvPr id="114248" name="Group 372"/>
              <p:cNvGrpSpPr>
                <a:grpSpLocks/>
              </p:cNvGrpSpPr>
              <p:nvPr/>
            </p:nvGrpSpPr>
            <p:grpSpPr bwMode="auto">
              <a:xfrm rot="625620">
                <a:off x="1536" y="3120"/>
                <a:ext cx="274" cy="138"/>
                <a:chOff x="1550" y="3072"/>
                <a:chExt cx="274" cy="138"/>
              </a:xfrm>
            </p:grpSpPr>
            <p:sp>
              <p:nvSpPr>
                <p:cNvPr id="114250" name="Freeform 373"/>
                <p:cNvSpPr>
                  <a:spLocks/>
                </p:cNvSpPr>
                <p:nvPr/>
              </p:nvSpPr>
              <p:spPr bwMode="auto">
                <a:xfrm>
                  <a:off x="1632" y="3120"/>
                  <a:ext cx="137" cy="25"/>
                </a:xfrm>
                <a:custGeom>
                  <a:avLst/>
                  <a:gdLst>
                    <a:gd name="T0" fmla="*/ 137 w 137"/>
                    <a:gd name="T1" fmla="*/ 0 h 25"/>
                    <a:gd name="T2" fmla="*/ 0 w 137"/>
                    <a:gd name="T3" fmla="*/ 25 h 25"/>
                    <a:gd name="T4" fmla="*/ 0 60000 65536"/>
                    <a:gd name="T5" fmla="*/ 0 60000 65536"/>
                    <a:gd name="T6" fmla="*/ 0 w 137"/>
                    <a:gd name="T7" fmla="*/ 0 h 25"/>
                    <a:gd name="T8" fmla="*/ 137 w 137"/>
                    <a:gd name="T9" fmla="*/ 25 h 25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7" h="25">
                      <a:moveTo>
                        <a:pt x="137" y="0"/>
                      </a:moveTo>
                      <a:cubicBezTo>
                        <a:pt x="87" y="7"/>
                        <a:pt x="22" y="20"/>
                        <a:pt x="0" y="2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14251" name="Freeform 374"/>
                <p:cNvSpPr>
                  <a:spLocks/>
                </p:cNvSpPr>
                <p:nvPr/>
              </p:nvSpPr>
              <p:spPr bwMode="auto">
                <a:xfrm rot="20238998" flipH="1">
                  <a:off x="1550" y="3114"/>
                  <a:ext cx="96" cy="96"/>
                </a:xfrm>
                <a:custGeom>
                  <a:avLst/>
                  <a:gdLst>
                    <a:gd name="T0" fmla="*/ 2147483646 w 48"/>
                    <a:gd name="T1" fmla="*/ 2147483646 h 48"/>
                    <a:gd name="T2" fmla="*/ 2147483646 w 48"/>
                    <a:gd name="T3" fmla="*/ 2147483646 h 48"/>
                    <a:gd name="T4" fmla="*/ 2147483646 w 48"/>
                    <a:gd name="T5" fmla="*/ 2147483646 h 48"/>
                    <a:gd name="T6" fmla="*/ 2147483646 w 48"/>
                    <a:gd name="T7" fmla="*/ 2147483646 h 48"/>
                    <a:gd name="T8" fmla="*/ 0 w 48"/>
                    <a:gd name="T9" fmla="*/ 2147483646 h 48"/>
                    <a:gd name="T10" fmla="*/ 0 w 48"/>
                    <a:gd name="T11" fmla="*/ 2147483646 h 48"/>
                    <a:gd name="T12" fmla="*/ 0 w 48"/>
                    <a:gd name="T13" fmla="*/ 2147483646 h 48"/>
                    <a:gd name="T14" fmla="*/ 2147483646 w 48"/>
                    <a:gd name="T15" fmla="*/ 0 h 48"/>
                    <a:gd name="T16" fmla="*/ 2147483646 w 48"/>
                    <a:gd name="T17" fmla="*/ 0 h 48"/>
                    <a:gd name="T18" fmla="*/ 2147483646 w 48"/>
                    <a:gd name="T19" fmla="*/ 0 h 48"/>
                    <a:gd name="T20" fmla="*/ 2147483646 w 48"/>
                    <a:gd name="T21" fmla="*/ 2147483646 h 48"/>
                    <a:gd name="T22" fmla="*/ 2147483646 w 48"/>
                    <a:gd name="T23" fmla="*/ 2147483646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52" name="Freeform 375"/>
                <p:cNvSpPr>
                  <a:spLocks/>
                </p:cNvSpPr>
                <p:nvPr/>
              </p:nvSpPr>
              <p:spPr bwMode="auto">
                <a:xfrm rot="20238998" flipH="1">
                  <a:off x="1728" y="3072"/>
                  <a:ext cx="96" cy="96"/>
                </a:xfrm>
                <a:custGeom>
                  <a:avLst/>
                  <a:gdLst>
                    <a:gd name="T0" fmla="*/ 2147483646 w 48"/>
                    <a:gd name="T1" fmla="*/ 2147483646 h 48"/>
                    <a:gd name="T2" fmla="*/ 2147483646 w 48"/>
                    <a:gd name="T3" fmla="*/ 2147483646 h 48"/>
                    <a:gd name="T4" fmla="*/ 2147483646 w 48"/>
                    <a:gd name="T5" fmla="*/ 2147483646 h 48"/>
                    <a:gd name="T6" fmla="*/ 2147483646 w 48"/>
                    <a:gd name="T7" fmla="*/ 2147483646 h 48"/>
                    <a:gd name="T8" fmla="*/ 2147483646 w 48"/>
                    <a:gd name="T9" fmla="*/ 2147483646 h 48"/>
                    <a:gd name="T10" fmla="*/ 0 w 48"/>
                    <a:gd name="T11" fmla="*/ 2147483646 h 48"/>
                    <a:gd name="T12" fmla="*/ 0 w 48"/>
                    <a:gd name="T13" fmla="*/ 2147483646 h 48"/>
                    <a:gd name="T14" fmla="*/ 2147483646 w 48"/>
                    <a:gd name="T15" fmla="*/ 0 h 48"/>
                    <a:gd name="T16" fmla="*/ 2147483646 w 48"/>
                    <a:gd name="T17" fmla="*/ 0 h 48"/>
                    <a:gd name="T18" fmla="*/ 2147483646 w 48"/>
                    <a:gd name="T19" fmla="*/ 0 h 48"/>
                    <a:gd name="T20" fmla="*/ 2147483646 w 48"/>
                    <a:gd name="T21" fmla="*/ 2147483646 h 48"/>
                    <a:gd name="T22" fmla="*/ 2147483646 w 48"/>
                    <a:gd name="T23" fmla="*/ 2147483646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249" name="Freeform 376"/>
              <p:cNvSpPr>
                <a:spLocks/>
              </p:cNvSpPr>
              <p:nvPr/>
            </p:nvSpPr>
            <p:spPr bwMode="auto">
              <a:xfrm rot="20238998" flipH="1">
                <a:off x="1646" y="3150"/>
                <a:ext cx="48" cy="56"/>
              </a:xfrm>
              <a:custGeom>
                <a:avLst/>
                <a:gdLst>
                  <a:gd name="T0" fmla="*/ 48 w 48"/>
                  <a:gd name="T1" fmla="*/ 32 h 56"/>
                  <a:gd name="T2" fmla="*/ 40 w 48"/>
                  <a:gd name="T3" fmla="*/ 48 h 56"/>
                  <a:gd name="T4" fmla="*/ 24 w 48"/>
                  <a:gd name="T5" fmla="*/ 56 h 56"/>
                  <a:gd name="T6" fmla="*/ 24 w 48"/>
                  <a:gd name="T7" fmla="*/ 56 h 56"/>
                  <a:gd name="T8" fmla="*/ 0 w 48"/>
                  <a:gd name="T9" fmla="*/ 48 h 56"/>
                  <a:gd name="T10" fmla="*/ 0 w 48"/>
                  <a:gd name="T11" fmla="*/ 24 h 56"/>
                  <a:gd name="T12" fmla="*/ 0 w 48"/>
                  <a:gd name="T13" fmla="*/ 24 h 56"/>
                  <a:gd name="T14" fmla="*/ 8 w 48"/>
                  <a:gd name="T15" fmla="*/ 8 h 56"/>
                  <a:gd name="T16" fmla="*/ 24 w 48"/>
                  <a:gd name="T17" fmla="*/ 0 h 56"/>
                  <a:gd name="T18" fmla="*/ 24 w 48"/>
                  <a:gd name="T19" fmla="*/ 0 h 56"/>
                  <a:gd name="T20" fmla="*/ 40 w 48"/>
                  <a:gd name="T21" fmla="*/ 8 h 56"/>
                  <a:gd name="T22" fmla="*/ 48 w 48"/>
                  <a:gd name="T23" fmla="*/ 32 h 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56"/>
                  <a:gd name="T38" fmla="*/ 48 w 48"/>
                  <a:gd name="T39" fmla="*/ 56 h 5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56">
                    <a:moveTo>
                      <a:pt x="48" y="32"/>
                    </a:moveTo>
                    <a:lnTo>
                      <a:pt x="40" y="48"/>
                    </a:lnTo>
                    <a:lnTo>
                      <a:pt x="24" y="56"/>
                    </a:lnTo>
                    <a:lnTo>
                      <a:pt x="0" y="48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8" y="32"/>
                    </a:ln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3687" name="Group 377"/>
            <p:cNvGrpSpPr>
              <a:grpSpLocks/>
            </p:cNvGrpSpPr>
            <p:nvPr/>
          </p:nvGrpSpPr>
          <p:grpSpPr bwMode="auto">
            <a:xfrm>
              <a:off x="4131" y="2316"/>
              <a:ext cx="598" cy="112"/>
              <a:chOff x="290" y="1936"/>
              <a:chExt cx="598" cy="112"/>
            </a:xfrm>
          </p:grpSpPr>
          <p:sp>
            <p:nvSpPr>
              <p:cNvPr id="114239" name="Freeform 378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14240" name="Group 379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241" name="Freeform 380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42" name="Freeform 381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43" name="Freeform 382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44" name="Freeform 383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45" name="Freeform 384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46" name="Freeform 385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47" name="Freeform 386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88" name="Group 387"/>
            <p:cNvGrpSpPr>
              <a:grpSpLocks/>
            </p:cNvGrpSpPr>
            <p:nvPr/>
          </p:nvGrpSpPr>
          <p:grpSpPr bwMode="auto">
            <a:xfrm rot="2700000">
              <a:off x="4097" y="2414"/>
              <a:ext cx="536" cy="384"/>
              <a:chOff x="540" y="1270"/>
              <a:chExt cx="536" cy="384"/>
            </a:xfrm>
          </p:grpSpPr>
          <p:grpSp>
            <p:nvGrpSpPr>
              <p:cNvPr id="114203" name="Group 388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223" name="Freeform 389"/>
                <p:cNvSpPr>
                  <a:spLocks/>
                </p:cNvSpPr>
                <p:nvPr/>
              </p:nvSpPr>
              <p:spPr bwMode="auto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4" name="Freeform 390"/>
                <p:cNvSpPr>
                  <a:spLocks/>
                </p:cNvSpPr>
                <p:nvPr/>
              </p:nvSpPr>
              <p:spPr bwMode="auto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5" name="Freeform 391"/>
                <p:cNvSpPr>
                  <a:spLocks/>
                </p:cNvSpPr>
                <p:nvPr/>
              </p:nvSpPr>
              <p:spPr bwMode="auto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6" name="Freeform 392"/>
                <p:cNvSpPr>
                  <a:spLocks/>
                </p:cNvSpPr>
                <p:nvPr/>
              </p:nvSpPr>
              <p:spPr bwMode="auto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7" name="Freeform 393"/>
                <p:cNvSpPr>
                  <a:spLocks/>
                </p:cNvSpPr>
                <p:nvPr/>
              </p:nvSpPr>
              <p:spPr bwMode="auto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8" name="Freeform 394"/>
                <p:cNvSpPr>
                  <a:spLocks/>
                </p:cNvSpPr>
                <p:nvPr/>
              </p:nvSpPr>
              <p:spPr bwMode="auto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9" name="Freeform 395"/>
                <p:cNvSpPr>
                  <a:spLocks/>
                </p:cNvSpPr>
                <p:nvPr/>
              </p:nvSpPr>
              <p:spPr bwMode="auto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0" name="Freeform 396"/>
                <p:cNvSpPr>
                  <a:spLocks/>
                </p:cNvSpPr>
                <p:nvPr/>
              </p:nvSpPr>
              <p:spPr bwMode="auto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1" name="Freeform 397"/>
                <p:cNvSpPr>
                  <a:spLocks/>
                </p:cNvSpPr>
                <p:nvPr/>
              </p:nvSpPr>
              <p:spPr bwMode="auto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2" name="Freeform 398"/>
                <p:cNvSpPr>
                  <a:spLocks/>
                </p:cNvSpPr>
                <p:nvPr/>
              </p:nvSpPr>
              <p:spPr bwMode="auto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3" name="Freeform 399"/>
                <p:cNvSpPr>
                  <a:spLocks/>
                </p:cNvSpPr>
                <p:nvPr/>
              </p:nvSpPr>
              <p:spPr bwMode="auto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4" name="Freeform 400"/>
                <p:cNvSpPr>
                  <a:spLocks/>
                </p:cNvSpPr>
                <p:nvPr/>
              </p:nvSpPr>
              <p:spPr bwMode="auto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5" name="Freeform 401"/>
                <p:cNvSpPr>
                  <a:spLocks/>
                </p:cNvSpPr>
                <p:nvPr/>
              </p:nvSpPr>
              <p:spPr bwMode="auto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6" name="Freeform 402"/>
                <p:cNvSpPr>
                  <a:spLocks/>
                </p:cNvSpPr>
                <p:nvPr/>
              </p:nvSpPr>
              <p:spPr bwMode="auto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7" name="Freeform 403"/>
                <p:cNvSpPr>
                  <a:spLocks/>
                </p:cNvSpPr>
                <p:nvPr/>
              </p:nvSpPr>
              <p:spPr bwMode="auto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38" name="Freeform 404"/>
                <p:cNvSpPr>
                  <a:spLocks/>
                </p:cNvSpPr>
                <p:nvPr/>
              </p:nvSpPr>
              <p:spPr bwMode="auto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204" name="Freeform 405"/>
              <p:cNvSpPr>
                <a:spLocks/>
              </p:cNvSpPr>
              <p:nvPr/>
            </p:nvSpPr>
            <p:spPr bwMode="auto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205" name="Group 406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4206" name="Freeform 407"/>
                <p:cNvSpPr>
                  <a:spLocks/>
                </p:cNvSpPr>
                <p:nvPr/>
              </p:nvSpPr>
              <p:spPr bwMode="auto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07" name="Freeform 408"/>
                <p:cNvSpPr>
                  <a:spLocks/>
                </p:cNvSpPr>
                <p:nvPr/>
              </p:nvSpPr>
              <p:spPr bwMode="auto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08" name="Freeform 409"/>
                <p:cNvSpPr>
                  <a:spLocks/>
                </p:cNvSpPr>
                <p:nvPr/>
              </p:nvSpPr>
              <p:spPr bwMode="auto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09" name="Freeform 410"/>
                <p:cNvSpPr>
                  <a:spLocks/>
                </p:cNvSpPr>
                <p:nvPr/>
              </p:nvSpPr>
              <p:spPr bwMode="auto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0" name="Freeform 411"/>
                <p:cNvSpPr>
                  <a:spLocks/>
                </p:cNvSpPr>
                <p:nvPr/>
              </p:nvSpPr>
              <p:spPr bwMode="auto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1" name="Freeform 412"/>
                <p:cNvSpPr>
                  <a:spLocks/>
                </p:cNvSpPr>
                <p:nvPr/>
              </p:nvSpPr>
              <p:spPr bwMode="auto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2" name="Freeform 413"/>
                <p:cNvSpPr>
                  <a:spLocks/>
                </p:cNvSpPr>
                <p:nvPr/>
              </p:nvSpPr>
              <p:spPr bwMode="auto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3" name="Freeform 414"/>
                <p:cNvSpPr>
                  <a:spLocks/>
                </p:cNvSpPr>
                <p:nvPr/>
              </p:nvSpPr>
              <p:spPr bwMode="auto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4" name="Freeform 415"/>
                <p:cNvSpPr>
                  <a:spLocks/>
                </p:cNvSpPr>
                <p:nvPr/>
              </p:nvSpPr>
              <p:spPr bwMode="auto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5" name="Freeform 416"/>
                <p:cNvSpPr>
                  <a:spLocks/>
                </p:cNvSpPr>
                <p:nvPr/>
              </p:nvSpPr>
              <p:spPr bwMode="auto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6" name="Freeform 417"/>
                <p:cNvSpPr>
                  <a:spLocks/>
                </p:cNvSpPr>
                <p:nvPr/>
              </p:nvSpPr>
              <p:spPr bwMode="auto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7" name="Freeform 418"/>
                <p:cNvSpPr>
                  <a:spLocks/>
                </p:cNvSpPr>
                <p:nvPr/>
              </p:nvSpPr>
              <p:spPr bwMode="auto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8" name="Freeform 419"/>
                <p:cNvSpPr>
                  <a:spLocks/>
                </p:cNvSpPr>
                <p:nvPr/>
              </p:nvSpPr>
              <p:spPr bwMode="auto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19" name="Freeform 420"/>
                <p:cNvSpPr>
                  <a:spLocks/>
                </p:cNvSpPr>
                <p:nvPr/>
              </p:nvSpPr>
              <p:spPr bwMode="auto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0" name="Freeform 421"/>
                <p:cNvSpPr>
                  <a:spLocks/>
                </p:cNvSpPr>
                <p:nvPr/>
              </p:nvSpPr>
              <p:spPr bwMode="auto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1" name="Freeform 422"/>
                <p:cNvSpPr>
                  <a:spLocks/>
                </p:cNvSpPr>
                <p:nvPr/>
              </p:nvSpPr>
              <p:spPr bwMode="auto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22" name="Freeform 423"/>
                <p:cNvSpPr>
                  <a:spLocks/>
                </p:cNvSpPr>
                <p:nvPr/>
              </p:nvSpPr>
              <p:spPr bwMode="auto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89" name="Group 424"/>
            <p:cNvGrpSpPr>
              <a:grpSpLocks/>
            </p:cNvGrpSpPr>
            <p:nvPr/>
          </p:nvGrpSpPr>
          <p:grpSpPr bwMode="auto">
            <a:xfrm rot="20911106" flipH="1">
              <a:off x="4001" y="2789"/>
              <a:ext cx="598" cy="112"/>
              <a:chOff x="290" y="1936"/>
              <a:chExt cx="598" cy="112"/>
            </a:xfrm>
          </p:grpSpPr>
          <p:sp>
            <p:nvSpPr>
              <p:cNvPr id="114194" name="Freeform 425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14195" name="Group 426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196" name="Freeform 427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97" name="Freeform 428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98" name="Freeform 429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99" name="Freeform 430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00" name="Freeform 431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01" name="Freeform 432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202" name="Freeform 433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0" name="Group 434"/>
            <p:cNvGrpSpPr>
              <a:grpSpLocks/>
            </p:cNvGrpSpPr>
            <p:nvPr/>
          </p:nvGrpSpPr>
          <p:grpSpPr bwMode="auto">
            <a:xfrm>
              <a:off x="4278" y="2760"/>
              <a:ext cx="274" cy="138"/>
              <a:chOff x="1536" y="3120"/>
              <a:chExt cx="274" cy="138"/>
            </a:xfrm>
          </p:grpSpPr>
          <p:grpSp>
            <p:nvGrpSpPr>
              <p:cNvPr id="114189" name="Group 435"/>
              <p:cNvGrpSpPr>
                <a:grpSpLocks/>
              </p:cNvGrpSpPr>
              <p:nvPr/>
            </p:nvGrpSpPr>
            <p:grpSpPr bwMode="auto">
              <a:xfrm rot="625620">
                <a:off x="1536" y="3120"/>
                <a:ext cx="274" cy="138"/>
                <a:chOff x="1550" y="3072"/>
                <a:chExt cx="274" cy="138"/>
              </a:xfrm>
            </p:grpSpPr>
            <p:sp>
              <p:nvSpPr>
                <p:cNvPr id="114191" name="Freeform 436"/>
                <p:cNvSpPr>
                  <a:spLocks/>
                </p:cNvSpPr>
                <p:nvPr/>
              </p:nvSpPr>
              <p:spPr bwMode="auto">
                <a:xfrm>
                  <a:off x="1632" y="3120"/>
                  <a:ext cx="137" cy="25"/>
                </a:xfrm>
                <a:custGeom>
                  <a:avLst/>
                  <a:gdLst>
                    <a:gd name="T0" fmla="*/ 137 w 137"/>
                    <a:gd name="T1" fmla="*/ 0 h 25"/>
                    <a:gd name="T2" fmla="*/ 0 w 137"/>
                    <a:gd name="T3" fmla="*/ 25 h 25"/>
                    <a:gd name="T4" fmla="*/ 0 60000 65536"/>
                    <a:gd name="T5" fmla="*/ 0 60000 65536"/>
                    <a:gd name="T6" fmla="*/ 0 w 137"/>
                    <a:gd name="T7" fmla="*/ 0 h 25"/>
                    <a:gd name="T8" fmla="*/ 137 w 137"/>
                    <a:gd name="T9" fmla="*/ 25 h 25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7" h="25">
                      <a:moveTo>
                        <a:pt x="137" y="0"/>
                      </a:moveTo>
                      <a:cubicBezTo>
                        <a:pt x="87" y="7"/>
                        <a:pt x="22" y="20"/>
                        <a:pt x="0" y="25"/>
                      </a:cubicBez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14192" name="Freeform 437"/>
                <p:cNvSpPr>
                  <a:spLocks/>
                </p:cNvSpPr>
                <p:nvPr/>
              </p:nvSpPr>
              <p:spPr bwMode="auto">
                <a:xfrm rot="20238998" flipH="1">
                  <a:off x="1550" y="3114"/>
                  <a:ext cx="96" cy="96"/>
                </a:xfrm>
                <a:custGeom>
                  <a:avLst/>
                  <a:gdLst>
                    <a:gd name="T0" fmla="*/ 2147483646 w 48"/>
                    <a:gd name="T1" fmla="*/ 2147483646 h 48"/>
                    <a:gd name="T2" fmla="*/ 2147483646 w 48"/>
                    <a:gd name="T3" fmla="*/ 2147483646 h 48"/>
                    <a:gd name="T4" fmla="*/ 2147483646 w 48"/>
                    <a:gd name="T5" fmla="*/ 2147483646 h 48"/>
                    <a:gd name="T6" fmla="*/ 2147483646 w 48"/>
                    <a:gd name="T7" fmla="*/ 2147483646 h 48"/>
                    <a:gd name="T8" fmla="*/ 0 w 48"/>
                    <a:gd name="T9" fmla="*/ 2147483646 h 48"/>
                    <a:gd name="T10" fmla="*/ 0 w 48"/>
                    <a:gd name="T11" fmla="*/ 2147483646 h 48"/>
                    <a:gd name="T12" fmla="*/ 0 w 48"/>
                    <a:gd name="T13" fmla="*/ 2147483646 h 48"/>
                    <a:gd name="T14" fmla="*/ 2147483646 w 48"/>
                    <a:gd name="T15" fmla="*/ 0 h 48"/>
                    <a:gd name="T16" fmla="*/ 2147483646 w 48"/>
                    <a:gd name="T17" fmla="*/ 0 h 48"/>
                    <a:gd name="T18" fmla="*/ 2147483646 w 48"/>
                    <a:gd name="T19" fmla="*/ 0 h 48"/>
                    <a:gd name="T20" fmla="*/ 2147483646 w 48"/>
                    <a:gd name="T21" fmla="*/ 2147483646 h 48"/>
                    <a:gd name="T22" fmla="*/ 2147483646 w 48"/>
                    <a:gd name="T23" fmla="*/ 2147483646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93" name="Freeform 438"/>
                <p:cNvSpPr>
                  <a:spLocks/>
                </p:cNvSpPr>
                <p:nvPr/>
              </p:nvSpPr>
              <p:spPr bwMode="auto">
                <a:xfrm rot="20238998" flipH="1">
                  <a:off x="1728" y="3072"/>
                  <a:ext cx="96" cy="96"/>
                </a:xfrm>
                <a:custGeom>
                  <a:avLst/>
                  <a:gdLst>
                    <a:gd name="T0" fmla="*/ 2147483646 w 48"/>
                    <a:gd name="T1" fmla="*/ 2147483646 h 48"/>
                    <a:gd name="T2" fmla="*/ 2147483646 w 48"/>
                    <a:gd name="T3" fmla="*/ 2147483646 h 48"/>
                    <a:gd name="T4" fmla="*/ 2147483646 w 48"/>
                    <a:gd name="T5" fmla="*/ 2147483646 h 48"/>
                    <a:gd name="T6" fmla="*/ 2147483646 w 48"/>
                    <a:gd name="T7" fmla="*/ 2147483646 h 48"/>
                    <a:gd name="T8" fmla="*/ 2147483646 w 48"/>
                    <a:gd name="T9" fmla="*/ 2147483646 h 48"/>
                    <a:gd name="T10" fmla="*/ 0 w 48"/>
                    <a:gd name="T11" fmla="*/ 2147483646 h 48"/>
                    <a:gd name="T12" fmla="*/ 0 w 48"/>
                    <a:gd name="T13" fmla="*/ 2147483646 h 48"/>
                    <a:gd name="T14" fmla="*/ 2147483646 w 48"/>
                    <a:gd name="T15" fmla="*/ 0 h 48"/>
                    <a:gd name="T16" fmla="*/ 2147483646 w 48"/>
                    <a:gd name="T17" fmla="*/ 0 h 48"/>
                    <a:gd name="T18" fmla="*/ 2147483646 w 48"/>
                    <a:gd name="T19" fmla="*/ 0 h 48"/>
                    <a:gd name="T20" fmla="*/ 2147483646 w 48"/>
                    <a:gd name="T21" fmla="*/ 2147483646 h 48"/>
                    <a:gd name="T22" fmla="*/ 2147483646 w 48"/>
                    <a:gd name="T23" fmla="*/ 2147483646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190" name="Freeform 439"/>
              <p:cNvSpPr>
                <a:spLocks/>
              </p:cNvSpPr>
              <p:nvPr/>
            </p:nvSpPr>
            <p:spPr bwMode="auto">
              <a:xfrm rot="20238998" flipH="1">
                <a:off x="1646" y="3150"/>
                <a:ext cx="48" cy="56"/>
              </a:xfrm>
              <a:custGeom>
                <a:avLst/>
                <a:gdLst>
                  <a:gd name="T0" fmla="*/ 48 w 48"/>
                  <a:gd name="T1" fmla="*/ 32 h 56"/>
                  <a:gd name="T2" fmla="*/ 40 w 48"/>
                  <a:gd name="T3" fmla="*/ 48 h 56"/>
                  <a:gd name="T4" fmla="*/ 24 w 48"/>
                  <a:gd name="T5" fmla="*/ 56 h 56"/>
                  <a:gd name="T6" fmla="*/ 24 w 48"/>
                  <a:gd name="T7" fmla="*/ 56 h 56"/>
                  <a:gd name="T8" fmla="*/ 0 w 48"/>
                  <a:gd name="T9" fmla="*/ 48 h 56"/>
                  <a:gd name="T10" fmla="*/ 0 w 48"/>
                  <a:gd name="T11" fmla="*/ 24 h 56"/>
                  <a:gd name="T12" fmla="*/ 0 w 48"/>
                  <a:gd name="T13" fmla="*/ 24 h 56"/>
                  <a:gd name="T14" fmla="*/ 8 w 48"/>
                  <a:gd name="T15" fmla="*/ 8 h 56"/>
                  <a:gd name="T16" fmla="*/ 24 w 48"/>
                  <a:gd name="T17" fmla="*/ 0 h 56"/>
                  <a:gd name="T18" fmla="*/ 24 w 48"/>
                  <a:gd name="T19" fmla="*/ 0 h 56"/>
                  <a:gd name="T20" fmla="*/ 40 w 48"/>
                  <a:gd name="T21" fmla="*/ 8 h 56"/>
                  <a:gd name="T22" fmla="*/ 48 w 48"/>
                  <a:gd name="T23" fmla="*/ 32 h 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8"/>
                  <a:gd name="T37" fmla="*/ 0 h 56"/>
                  <a:gd name="T38" fmla="*/ 48 w 48"/>
                  <a:gd name="T39" fmla="*/ 56 h 5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8" h="56">
                    <a:moveTo>
                      <a:pt x="48" y="32"/>
                    </a:moveTo>
                    <a:lnTo>
                      <a:pt x="40" y="48"/>
                    </a:lnTo>
                    <a:lnTo>
                      <a:pt x="24" y="56"/>
                    </a:lnTo>
                    <a:lnTo>
                      <a:pt x="0" y="48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40" y="8"/>
                    </a:lnTo>
                    <a:lnTo>
                      <a:pt x="48" y="32"/>
                    </a:ln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3691" name="Group 440"/>
            <p:cNvGrpSpPr>
              <a:grpSpLocks/>
            </p:cNvGrpSpPr>
            <p:nvPr/>
          </p:nvGrpSpPr>
          <p:grpSpPr bwMode="auto">
            <a:xfrm rot="-2314050">
              <a:off x="3807" y="2048"/>
              <a:ext cx="536" cy="384"/>
              <a:chOff x="540" y="1270"/>
              <a:chExt cx="536" cy="384"/>
            </a:xfrm>
          </p:grpSpPr>
          <p:grpSp>
            <p:nvGrpSpPr>
              <p:cNvPr id="114153" name="Group 441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173" name="Freeform 442"/>
                <p:cNvSpPr>
                  <a:spLocks/>
                </p:cNvSpPr>
                <p:nvPr/>
              </p:nvSpPr>
              <p:spPr bwMode="auto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4" name="Freeform 443"/>
                <p:cNvSpPr>
                  <a:spLocks/>
                </p:cNvSpPr>
                <p:nvPr/>
              </p:nvSpPr>
              <p:spPr bwMode="auto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5" name="Freeform 444"/>
                <p:cNvSpPr>
                  <a:spLocks/>
                </p:cNvSpPr>
                <p:nvPr/>
              </p:nvSpPr>
              <p:spPr bwMode="auto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6" name="Freeform 445"/>
                <p:cNvSpPr>
                  <a:spLocks/>
                </p:cNvSpPr>
                <p:nvPr/>
              </p:nvSpPr>
              <p:spPr bwMode="auto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7" name="Freeform 446"/>
                <p:cNvSpPr>
                  <a:spLocks/>
                </p:cNvSpPr>
                <p:nvPr/>
              </p:nvSpPr>
              <p:spPr bwMode="auto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8" name="Freeform 447"/>
                <p:cNvSpPr>
                  <a:spLocks/>
                </p:cNvSpPr>
                <p:nvPr/>
              </p:nvSpPr>
              <p:spPr bwMode="auto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9" name="Freeform 448"/>
                <p:cNvSpPr>
                  <a:spLocks/>
                </p:cNvSpPr>
                <p:nvPr/>
              </p:nvSpPr>
              <p:spPr bwMode="auto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0" name="Freeform 449"/>
                <p:cNvSpPr>
                  <a:spLocks/>
                </p:cNvSpPr>
                <p:nvPr/>
              </p:nvSpPr>
              <p:spPr bwMode="auto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1" name="Freeform 450"/>
                <p:cNvSpPr>
                  <a:spLocks/>
                </p:cNvSpPr>
                <p:nvPr/>
              </p:nvSpPr>
              <p:spPr bwMode="auto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2" name="Freeform 451"/>
                <p:cNvSpPr>
                  <a:spLocks/>
                </p:cNvSpPr>
                <p:nvPr/>
              </p:nvSpPr>
              <p:spPr bwMode="auto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3" name="Freeform 452"/>
                <p:cNvSpPr>
                  <a:spLocks/>
                </p:cNvSpPr>
                <p:nvPr/>
              </p:nvSpPr>
              <p:spPr bwMode="auto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4" name="Freeform 453"/>
                <p:cNvSpPr>
                  <a:spLocks/>
                </p:cNvSpPr>
                <p:nvPr/>
              </p:nvSpPr>
              <p:spPr bwMode="auto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5" name="Freeform 454"/>
                <p:cNvSpPr>
                  <a:spLocks/>
                </p:cNvSpPr>
                <p:nvPr/>
              </p:nvSpPr>
              <p:spPr bwMode="auto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6" name="Freeform 455"/>
                <p:cNvSpPr>
                  <a:spLocks/>
                </p:cNvSpPr>
                <p:nvPr/>
              </p:nvSpPr>
              <p:spPr bwMode="auto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7" name="Freeform 456"/>
                <p:cNvSpPr>
                  <a:spLocks/>
                </p:cNvSpPr>
                <p:nvPr/>
              </p:nvSpPr>
              <p:spPr bwMode="auto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88" name="Freeform 457"/>
                <p:cNvSpPr>
                  <a:spLocks/>
                </p:cNvSpPr>
                <p:nvPr/>
              </p:nvSpPr>
              <p:spPr bwMode="auto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154" name="Freeform 458"/>
              <p:cNvSpPr>
                <a:spLocks/>
              </p:cNvSpPr>
              <p:nvPr/>
            </p:nvSpPr>
            <p:spPr bwMode="auto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155" name="Group 459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4156" name="Freeform 460"/>
                <p:cNvSpPr>
                  <a:spLocks/>
                </p:cNvSpPr>
                <p:nvPr/>
              </p:nvSpPr>
              <p:spPr bwMode="auto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57" name="Freeform 461"/>
                <p:cNvSpPr>
                  <a:spLocks/>
                </p:cNvSpPr>
                <p:nvPr/>
              </p:nvSpPr>
              <p:spPr bwMode="auto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58" name="Freeform 462"/>
                <p:cNvSpPr>
                  <a:spLocks/>
                </p:cNvSpPr>
                <p:nvPr/>
              </p:nvSpPr>
              <p:spPr bwMode="auto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59" name="Freeform 463"/>
                <p:cNvSpPr>
                  <a:spLocks/>
                </p:cNvSpPr>
                <p:nvPr/>
              </p:nvSpPr>
              <p:spPr bwMode="auto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0" name="Freeform 464"/>
                <p:cNvSpPr>
                  <a:spLocks/>
                </p:cNvSpPr>
                <p:nvPr/>
              </p:nvSpPr>
              <p:spPr bwMode="auto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1" name="Freeform 465"/>
                <p:cNvSpPr>
                  <a:spLocks/>
                </p:cNvSpPr>
                <p:nvPr/>
              </p:nvSpPr>
              <p:spPr bwMode="auto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2" name="Freeform 466"/>
                <p:cNvSpPr>
                  <a:spLocks/>
                </p:cNvSpPr>
                <p:nvPr/>
              </p:nvSpPr>
              <p:spPr bwMode="auto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3" name="Freeform 467"/>
                <p:cNvSpPr>
                  <a:spLocks/>
                </p:cNvSpPr>
                <p:nvPr/>
              </p:nvSpPr>
              <p:spPr bwMode="auto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4" name="Freeform 468"/>
                <p:cNvSpPr>
                  <a:spLocks/>
                </p:cNvSpPr>
                <p:nvPr/>
              </p:nvSpPr>
              <p:spPr bwMode="auto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5" name="Freeform 469"/>
                <p:cNvSpPr>
                  <a:spLocks/>
                </p:cNvSpPr>
                <p:nvPr/>
              </p:nvSpPr>
              <p:spPr bwMode="auto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6" name="Freeform 470"/>
                <p:cNvSpPr>
                  <a:spLocks/>
                </p:cNvSpPr>
                <p:nvPr/>
              </p:nvSpPr>
              <p:spPr bwMode="auto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7" name="Freeform 471"/>
                <p:cNvSpPr>
                  <a:spLocks/>
                </p:cNvSpPr>
                <p:nvPr/>
              </p:nvSpPr>
              <p:spPr bwMode="auto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8" name="Freeform 472"/>
                <p:cNvSpPr>
                  <a:spLocks/>
                </p:cNvSpPr>
                <p:nvPr/>
              </p:nvSpPr>
              <p:spPr bwMode="auto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69" name="Freeform 473"/>
                <p:cNvSpPr>
                  <a:spLocks/>
                </p:cNvSpPr>
                <p:nvPr/>
              </p:nvSpPr>
              <p:spPr bwMode="auto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0" name="Freeform 474"/>
                <p:cNvSpPr>
                  <a:spLocks/>
                </p:cNvSpPr>
                <p:nvPr/>
              </p:nvSpPr>
              <p:spPr bwMode="auto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1" name="Freeform 475"/>
                <p:cNvSpPr>
                  <a:spLocks/>
                </p:cNvSpPr>
                <p:nvPr/>
              </p:nvSpPr>
              <p:spPr bwMode="auto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72" name="Freeform 476"/>
                <p:cNvSpPr>
                  <a:spLocks/>
                </p:cNvSpPr>
                <p:nvPr/>
              </p:nvSpPr>
              <p:spPr bwMode="auto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2" name="Group 477"/>
            <p:cNvGrpSpPr>
              <a:grpSpLocks/>
            </p:cNvGrpSpPr>
            <p:nvPr/>
          </p:nvGrpSpPr>
          <p:grpSpPr bwMode="auto">
            <a:xfrm rot="2717479">
              <a:off x="3787" y="2548"/>
              <a:ext cx="598" cy="112"/>
              <a:chOff x="290" y="1936"/>
              <a:chExt cx="598" cy="112"/>
            </a:xfrm>
          </p:grpSpPr>
          <p:sp>
            <p:nvSpPr>
              <p:cNvPr id="114144" name="Freeform 478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4145" name="Group 479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146" name="Freeform 480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7" name="Freeform 481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8" name="Freeform 482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9" name="Freeform 483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50" name="Freeform 484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51" name="Freeform 485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52" name="Freeform 486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3" name="Group 487"/>
            <p:cNvGrpSpPr>
              <a:grpSpLocks/>
            </p:cNvGrpSpPr>
            <p:nvPr/>
          </p:nvGrpSpPr>
          <p:grpSpPr bwMode="auto">
            <a:xfrm>
              <a:off x="4270" y="1993"/>
              <a:ext cx="536" cy="384"/>
              <a:chOff x="540" y="1270"/>
              <a:chExt cx="536" cy="384"/>
            </a:xfrm>
          </p:grpSpPr>
          <p:grpSp>
            <p:nvGrpSpPr>
              <p:cNvPr id="114108" name="Group 488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128" name="Freeform 489"/>
                <p:cNvSpPr>
                  <a:spLocks/>
                </p:cNvSpPr>
                <p:nvPr/>
              </p:nvSpPr>
              <p:spPr bwMode="auto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9" name="Freeform 490"/>
                <p:cNvSpPr>
                  <a:spLocks/>
                </p:cNvSpPr>
                <p:nvPr/>
              </p:nvSpPr>
              <p:spPr bwMode="auto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0" name="Freeform 491"/>
                <p:cNvSpPr>
                  <a:spLocks/>
                </p:cNvSpPr>
                <p:nvPr/>
              </p:nvSpPr>
              <p:spPr bwMode="auto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1" name="Freeform 492"/>
                <p:cNvSpPr>
                  <a:spLocks/>
                </p:cNvSpPr>
                <p:nvPr/>
              </p:nvSpPr>
              <p:spPr bwMode="auto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2" name="Freeform 493"/>
                <p:cNvSpPr>
                  <a:spLocks/>
                </p:cNvSpPr>
                <p:nvPr/>
              </p:nvSpPr>
              <p:spPr bwMode="auto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3" name="Freeform 494"/>
                <p:cNvSpPr>
                  <a:spLocks/>
                </p:cNvSpPr>
                <p:nvPr/>
              </p:nvSpPr>
              <p:spPr bwMode="auto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4" name="Freeform 495"/>
                <p:cNvSpPr>
                  <a:spLocks/>
                </p:cNvSpPr>
                <p:nvPr/>
              </p:nvSpPr>
              <p:spPr bwMode="auto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5" name="Freeform 496"/>
                <p:cNvSpPr>
                  <a:spLocks/>
                </p:cNvSpPr>
                <p:nvPr/>
              </p:nvSpPr>
              <p:spPr bwMode="auto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6" name="Freeform 497"/>
                <p:cNvSpPr>
                  <a:spLocks/>
                </p:cNvSpPr>
                <p:nvPr/>
              </p:nvSpPr>
              <p:spPr bwMode="auto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7" name="Freeform 498"/>
                <p:cNvSpPr>
                  <a:spLocks/>
                </p:cNvSpPr>
                <p:nvPr/>
              </p:nvSpPr>
              <p:spPr bwMode="auto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8" name="Freeform 499"/>
                <p:cNvSpPr>
                  <a:spLocks/>
                </p:cNvSpPr>
                <p:nvPr/>
              </p:nvSpPr>
              <p:spPr bwMode="auto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39" name="Freeform 500"/>
                <p:cNvSpPr>
                  <a:spLocks/>
                </p:cNvSpPr>
                <p:nvPr/>
              </p:nvSpPr>
              <p:spPr bwMode="auto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0" name="Freeform 501"/>
                <p:cNvSpPr>
                  <a:spLocks/>
                </p:cNvSpPr>
                <p:nvPr/>
              </p:nvSpPr>
              <p:spPr bwMode="auto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1" name="Freeform 502"/>
                <p:cNvSpPr>
                  <a:spLocks/>
                </p:cNvSpPr>
                <p:nvPr/>
              </p:nvSpPr>
              <p:spPr bwMode="auto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2" name="Freeform 503"/>
                <p:cNvSpPr>
                  <a:spLocks/>
                </p:cNvSpPr>
                <p:nvPr/>
              </p:nvSpPr>
              <p:spPr bwMode="auto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43" name="Freeform 504"/>
                <p:cNvSpPr>
                  <a:spLocks/>
                </p:cNvSpPr>
                <p:nvPr/>
              </p:nvSpPr>
              <p:spPr bwMode="auto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109" name="Freeform 505"/>
              <p:cNvSpPr>
                <a:spLocks/>
              </p:cNvSpPr>
              <p:nvPr/>
            </p:nvSpPr>
            <p:spPr bwMode="auto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110" name="Group 506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4111" name="Freeform 507"/>
                <p:cNvSpPr>
                  <a:spLocks/>
                </p:cNvSpPr>
                <p:nvPr/>
              </p:nvSpPr>
              <p:spPr bwMode="auto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2" name="Freeform 508"/>
                <p:cNvSpPr>
                  <a:spLocks/>
                </p:cNvSpPr>
                <p:nvPr/>
              </p:nvSpPr>
              <p:spPr bwMode="auto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3" name="Freeform 509"/>
                <p:cNvSpPr>
                  <a:spLocks/>
                </p:cNvSpPr>
                <p:nvPr/>
              </p:nvSpPr>
              <p:spPr bwMode="auto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4" name="Freeform 510"/>
                <p:cNvSpPr>
                  <a:spLocks/>
                </p:cNvSpPr>
                <p:nvPr/>
              </p:nvSpPr>
              <p:spPr bwMode="auto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5" name="Freeform 511"/>
                <p:cNvSpPr>
                  <a:spLocks/>
                </p:cNvSpPr>
                <p:nvPr/>
              </p:nvSpPr>
              <p:spPr bwMode="auto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6" name="Freeform 512"/>
                <p:cNvSpPr>
                  <a:spLocks/>
                </p:cNvSpPr>
                <p:nvPr/>
              </p:nvSpPr>
              <p:spPr bwMode="auto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7" name="Freeform 513"/>
                <p:cNvSpPr>
                  <a:spLocks/>
                </p:cNvSpPr>
                <p:nvPr/>
              </p:nvSpPr>
              <p:spPr bwMode="auto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8" name="Freeform 514"/>
                <p:cNvSpPr>
                  <a:spLocks/>
                </p:cNvSpPr>
                <p:nvPr/>
              </p:nvSpPr>
              <p:spPr bwMode="auto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19" name="Freeform 515"/>
                <p:cNvSpPr>
                  <a:spLocks/>
                </p:cNvSpPr>
                <p:nvPr/>
              </p:nvSpPr>
              <p:spPr bwMode="auto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0" name="Freeform 516"/>
                <p:cNvSpPr>
                  <a:spLocks/>
                </p:cNvSpPr>
                <p:nvPr/>
              </p:nvSpPr>
              <p:spPr bwMode="auto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1" name="Freeform 517"/>
                <p:cNvSpPr>
                  <a:spLocks/>
                </p:cNvSpPr>
                <p:nvPr/>
              </p:nvSpPr>
              <p:spPr bwMode="auto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2" name="Freeform 518"/>
                <p:cNvSpPr>
                  <a:spLocks/>
                </p:cNvSpPr>
                <p:nvPr/>
              </p:nvSpPr>
              <p:spPr bwMode="auto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3" name="Freeform 519"/>
                <p:cNvSpPr>
                  <a:spLocks/>
                </p:cNvSpPr>
                <p:nvPr/>
              </p:nvSpPr>
              <p:spPr bwMode="auto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4" name="Freeform 520"/>
                <p:cNvSpPr>
                  <a:spLocks/>
                </p:cNvSpPr>
                <p:nvPr/>
              </p:nvSpPr>
              <p:spPr bwMode="auto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5" name="Freeform 521"/>
                <p:cNvSpPr>
                  <a:spLocks/>
                </p:cNvSpPr>
                <p:nvPr/>
              </p:nvSpPr>
              <p:spPr bwMode="auto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6" name="Freeform 522"/>
                <p:cNvSpPr>
                  <a:spLocks/>
                </p:cNvSpPr>
                <p:nvPr/>
              </p:nvSpPr>
              <p:spPr bwMode="auto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27" name="Freeform 523"/>
                <p:cNvSpPr>
                  <a:spLocks/>
                </p:cNvSpPr>
                <p:nvPr/>
              </p:nvSpPr>
              <p:spPr bwMode="auto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4" name="Group 524"/>
            <p:cNvGrpSpPr>
              <a:grpSpLocks/>
            </p:cNvGrpSpPr>
            <p:nvPr/>
          </p:nvGrpSpPr>
          <p:grpSpPr bwMode="auto">
            <a:xfrm>
              <a:off x="3559" y="2907"/>
              <a:ext cx="672" cy="96"/>
              <a:chOff x="540" y="1270"/>
              <a:chExt cx="536" cy="384"/>
            </a:xfrm>
          </p:grpSpPr>
          <p:grpSp>
            <p:nvGrpSpPr>
              <p:cNvPr id="114072" name="Group 525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092" name="Freeform 526"/>
                <p:cNvSpPr>
                  <a:spLocks/>
                </p:cNvSpPr>
                <p:nvPr/>
              </p:nvSpPr>
              <p:spPr bwMode="auto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3" name="Freeform 527"/>
                <p:cNvSpPr>
                  <a:spLocks/>
                </p:cNvSpPr>
                <p:nvPr/>
              </p:nvSpPr>
              <p:spPr bwMode="auto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4" name="Freeform 528"/>
                <p:cNvSpPr>
                  <a:spLocks/>
                </p:cNvSpPr>
                <p:nvPr/>
              </p:nvSpPr>
              <p:spPr bwMode="auto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5" name="Freeform 529"/>
                <p:cNvSpPr>
                  <a:spLocks/>
                </p:cNvSpPr>
                <p:nvPr/>
              </p:nvSpPr>
              <p:spPr bwMode="auto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6" name="Freeform 530"/>
                <p:cNvSpPr>
                  <a:spLocks/>
                </p:cNvSpPr>
                <p:nvPr/>
              </p:nvSpPr>
              <p:spPr bwMode="auto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7" name="Freeform 531"/>
                <p:cNvSpPr>
                  <a:spLocks/>
                </p:cNvSpPr>
                <p:nvPr/>
              </p:nvSpPr>
              <p:spPr bwMode="auto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8" name="Freeform 532"/>
                <p:cNvSpPr>
                  <a:spLocks/>
                </p:cNvSpPr>
                <p:nvPr/>
              </p:nvSpPr>
              <p:spPr bwMode="auto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9" name="Freeform 533"/>
                <p:cNvSpPr>
                  <a:spLocks/>
                </p:cNvSpPr>
                <p:nvPr/>
              </p:nvSpPr>
              <p:spPr bwMode="auto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0" name="Freeform 534"/>
                <p:cNvSpPr>
                  <a:spLocks/>
                </p:cNvSpPr>
                <p:nvPr/>
              </p:nvSpPr>
              <p:spPr bwMode="auto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1" name="Freeform 535"/>
                <p:cNvSpPr>
                  <a:spLocks/>
                </p:cNvSpPr>
                <p:nvPr/>
              </p:nvSpPr>
              <p:spPr bwMode="auto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2" name="Freeform 536"/>
                <p:cNvSpPr>
                  <a:spLocks/>
                </p:cNvSpPr>
                <p:nvPr/>
              </p:nvSpPr>
              <p:spPr bwMode="auto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3" name="Freeform 537"/>
                <p:cNvSpPr>
                  <a:spLocks/>
                </p:cNvSpPr>
                <p:nvPr/>
              </p:nvSpPr>
              <p:spPr bwMode="auto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4" name="Freeform 538"/>
                <p:cNvSpPr>
                  <a:spLocks/>
                </p:cNvSpPr>
                <p:nvPr/>
              </p:nvSpPr>
              <p:spPr bwMode="auto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5" name="Freeform 539"/>
                <p:cNvSpPr>
                  <a:spLocks/>
                </p:cNvSpPr>
                <p:nvPr/>
              </p:nvSpPr>
              <p:spPr bwMode="auto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6" name="Freeform 540"/>
                <p:cNvSpPr>
                  <a:spLocks/>
                </p:cNvSpPr>
                <p:nvPr/>
              </p:nvSpPr>
              <p:spPr bwMode="auto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107" name="Freeform 541"/>
                <p:cNvSpPr>
                  <a:spLocks/>
                </p:cNvSpPr>
                <p:nvPr/>
              </p:nvSpPr>
              <p:spPr bwMode="auto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073" name="Freeform 542"/>
              <p:cNvSpPr>
                <a:spLocks/>
              </p:cNvSpPr>
              <p:nvPr/>
            </p:nvSpPr>
            <p:spPr bwMode="auto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074" name="Group 543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4075" name="Freeform 544"/>
                <p:cNvSpPr>
                  <a:spLocks/>
                </p:cNvSpPr>
                <p:nvPr/>
              </p:nvSpPr>
              <p:spPr bwMode="auto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76" name="Freeform 545"/>
                <p:cNvSpPr>
                  <a:spLocks/>
                </p:cNvSpPr>
                <p:nvPr/>
              </p:nvSpPr>
              <p:spPr bwMode="auto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77" name="Freeform 546"/>
                <p:cNvSpPr>
                  <a:spLocks/>
                </p:cNvSpPr>
                <p:nvPr/>
              </p:nvSpPr>
              <p:spPr bwMode="auto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78" name="Freeform 547"/>
                <p:cNvSpPr>
                  <a:spLocks/>
                </p:cNvSpPr>
                <p:nvPr/>
              </p:nvSpPr>
              <p:spPr bwMode="auto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79" name="Freeform 548"/>
                <p:cNvSpPr>
                  <a:spLocks/>
                </p:cNvSpPr>
                <p:nvPr/>
              </p:nvSpPr>
              <p:spPr bwMode="auto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0" name="Freeform 549"/>
                <p:cNvSpPr>
                  <a:spLocks/>
                </p:cNvSpPr>
                <p:nvPr/>
              </p:nvSpPr>
              <p:spPr bwMode="auto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1" name="Freeform 550"/>
                <p:cNvSpPr>
                  <a:spLocks/>
                </p:cNvSpPr>
                <p:nvPr/>
              </p:nvSpPr>
              <p:spPr bwMode="auto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2" name="Freeform 551"/>
                <p:cNvSpPr>
                  <a:spLocks/>
                </p:cNvSpPr>
                <p:nvPr/>
              </p:nvSpPr>
              <p:spPr bwMode="auto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3" name="Freeform 552"/>
                <p:cNvSpPr>
                  <a:spLocks/>
                </p:cNvSpPr>
                <p:nvPr/>
              </p:nvSpPr>
              <p:spPr bwMode="auto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4" name="Freeform 553"/>
                <p:cNvSpPr>
                  <a:spLocks/>
                </p:cNvSpPr>
                <p:nvPr/>
              </p:nvSpPr>
              <p:spPr bwMode="auto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5" name="Freeform 554"/>
                <p:cNvSpPr>
                  <a:spLocks/>
                </p:cNvSpPr>
                <p:nvPr/>
              </p:nvSpPr>
              <p:spPr bwMode="auto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6" name="Freeform 555"/>
                <p:cNvSpPr>
                  <a:spLocks/>
                </p:cNvSpPr>
                <p:nvPr/>
              </p:nvSpPr>
              <p:spPr bwMode="auto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7" name="Freeform 556"/>
                <p:cNvSpPr>
                  <a:spLocks/>
                </p:cNvSpPr>
                <p:nvPr/>
              </p:nvSpPr>
              <p:spPr bwMode="auto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8" name="Freeform 557"/>
                <p:cNvSpPr>
                  <a:spLocks/>
                </p:cNvSpPr>
                <p:nvPr/>
              </p:nvSpPr>
              <p:spPr bwMode="auto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89" name="Freeform 558"/>
                <p:cNvSpPr>
                  <a:spLocks/>
                </p:cNvSpPr>
                <p:nvPr/>
              </p:nvSpPr>
              <p:spPr bwMode="auto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0" name="Freeform 559"/>
                <p:cNvSpPr>
                  <a:spLocks/>
                </p:cNvSpPr>
                <p:nvPr/>
              </p:nvSpPr>
              <p:spPr bwMode="auto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91" name="Freeform 560"/>
                <p:cNvSpPr>
                  <a:spLocks/>
                </p:cNvSpPr>
                <p:nvPr/>
              </p:nvSpPr>
              <p:spPr bwMode="auto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6" name="Group 562"/>
            <p:cNvGrpSpPr>
              <a:grpSpLocks/>
            </p:cNvGrpSpPr>
            <p:nvPr/>
          </p:nvGrpSpPr>
          <p:grpSpPr bwMode="auto">
            <a:xfrm>
              <a:off x="3545" y="2386"/>
              <a:ext cx="536" cy="384"/>
              <a:chOff x="540" y="1270"/>
              <a:chExt cx="536" cy="384"/>
            </a:xfrm>
          </p:grpSpPr>
          <p:grpSp>
            <p:nvGrpSpPr>
              <p:cNvPr id="114036" name="Group 563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056" name="Freeform 564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7" name="Freeform 565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8" name="Freeform 566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9" name="Freeform 567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0" name="Freeform 568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1" name="Freeform 569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2" name="Freeform 570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3" name="Freeform 571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4" name="Freeform 572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5" name="Freeform 573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6" name="Freeform 574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7" name="Freeform 575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8" name="Freeform 576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69" name="Freeform 577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70" name="Freeform 578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71" name="Freeform 579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4037" name="Freeform 580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038" name="Group 581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4039" name="Freeform 582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0" name="Freeform 583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1" name="Freeform 584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2" name="Freeform 585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3" name="Freeform 586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4" name="Freeform 587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5" name="Freeform 588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6" name="Freeform 589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7" name="Freeform 590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8" name="Freeform 591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49" name="Freeform 592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0" name="Freeform 593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1" name="Freeform 594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2" name="Freeform 595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3" name="Freeform 596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4" name="Freeform 597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55" name="Freeform 598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7" name="Group 599"/>
            <p:cNvGrpSpPr>
              <a:grpSpLocks/>
            </p:cNvGrpSpPr>
            <p:nvPr/>
          </p:nvGrpSpPr>
          <p:grpSpPr bwMode="auto">
            <a:xfrm rot="20911106" flipH="1">
              <a:off x="3511" y="2842"/>
              <a:ext cx="598" cy="112"/>
              <a:chOff x="290" y="1936"/>
              <a:chExt cx="598" cy="112"/>
            </a:xfrm>
          </p:grpSpPr>
          <p:sp>
            <p:nvSpPr>
              <p:cNvPr id="114027" name="Freeform 600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14028" name="Group 601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4029" name="Freeform 602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30" name="Freeform 603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31" name="Freeform 604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32" name="Freeform 605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33" name="Freeform 606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34" name="Freeform 607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35" name="Freeform 608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8" name="Group 609"/>
            <p:cNvGrpSpPr>
              <a:grpSpLocks/>
            </p:cNvGrpSpPr>
            <p:nvPr/>
          </p:nvGrpSpPr>
          <p:grpSpPr bwMode="auto">
            <a:xfrm>
              <a:off x="3691" y="2766"/>
              <a:ext cx="672" cy="96"/>
              <a:chOff x="540" y="1270"/>
              <a:chExt cx="536" cy="384"/>
            </a:xfrm>
          </p:grpSpPr>
          <p:grpSp>
            <p:nvGrpSpPr>
              <p:cNvPr id="113991" name="Group 610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4011" name="Freeform 611"/>
                <p:cNvSpPr>
                  <a:spLocks/>
                </p:cNvSpPr>
                <p:nvPr/>
              </p:nvSpPr>
              <p:spPr bwMode="auto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2" name="Freeform 612"/>
                <p:cNvSpPr>
                  <a:spLocks/>
                </p:cNvSpPr>
                <p:nvPr/>
              </p:nvSpPr>
              <p:spPr bwMode="auto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3" name="Freeform 613"/>
                <p:cNvSpPr>
                  <a:spLocks/>
                </p:cNvSpPr>
                <p:nvPr/>
              </p:nvSpPr>
              <p:spPr bwMode="auto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4" name="Freeform 614"/>
                <p:cNvSpPr>
                  <a:spLocks/>
                </p:cNvSpPr>
                <p:nvPr/>
              </p:nvSpPr>
              <p:spPr bwMode="auto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5" name="Freeform 615"/>
                <p:cNvSpPr>
                  <a:spLocks/>
                </p:cNvSpPr>
                <p:nvPr/>
              </p:nvSpPr>
              <p:spPr bwMode="auto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6" name="Freeform 616"/>
                <p:cNvSpPr>
                  <a:spLocks/>
                </p:cNvSpPr>
                <p:nvPr/>
              </p:nvSpPr>
              <p:spPr bwMode="auto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7" name="Freeform 617"/>
                <p:cNvSpPr>
                  <a:spLocks/>
                </p:cNvSpPr>
                <p:nvPr/>
              </p:nvSpPr>
              <p:spPr bwMode="auto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8" name="Freeform 618"/>
                <p:cNvSpPr>
                  <a:spLocks/>
                </p:cNvSpPr>
                <p:nvPr/>
              </p:nvSpPr>
              <p:spPr bwMode="auto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9" name="Freeform 619"/>
                <p:cNvSpPr>
                  <a:spLocks/>
                </p:cNvSpPr>
                <p:nvPr/>
              </p:nvSpPr>
              <p:spPr bwMode="auto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0" name="Freeform 620"/>
                <p:cNvSpPr>
                  <a:spLocks/>
                </p:cNvSpPr>
                <p:nvPr/>
              </p:nvSpPr>
              <p:spPr bwMode="auto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1" name="Freeform 621"/>
                <p:cNvSpPr>
                  <a:spLocks/>
                </p:cNvSpPr>
                <p:nvPr/>
              </p:nvSpPr>
              <p:spPr bwMode="auto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2" name="Freeform 622"/>
                <p:cNvSpPr>
                  <a:spLocks/>
                </p:cNvSpPr>
                <p:nvPr/>
              </p:nvSpPr>
              <p:spPr bwMode="auto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3" name="Freeform 623"/>
                <p:cNvSpPr>
                  <a:spLocks/>
                </p:cNvSpPr>
                <p:nvPr/>
              </p:nvSpPr>
              <p:spPr bwMode="auto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4" name="Freeform 624"/>
                <p:cNvSpPr>
                  <a:spLocks/>
                </p:cNvSpPr>
                <p:nvPr/>
              </p:nvSpPr>
              <p:spPr bwMode="auto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5" name="Freeform 625"/>
                <p:cNvSpPr>
                  <a:spLocks/>
                </p:cNvSpPr>
                <p:nvPr/>
              </p:nvSpPr>
              <p:spPr bwMode="auto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26" name="Freeform 626"/>
                <p:cNvSpPr>
                  <a:spLocks/>
                </p:cNvSpPr>
                <p:nvPr/>
              </p:nvSpPr>
              <p:spPr bwMode="auto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992" name="Freeform 627"/>
              <p:cNvSpPr>
                <a:spLocks/>
              </p:cNvSpPr>
              <p:nvPr/>
            </p:nvSpPr>
            <p:spPr bwMode="auto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993" name="Group 628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994" name="Freeform 629"/>
                <p:cNvSpPr>
                  <a:spLocks/>
                </p:cNvSpPr>
                <p:nvPr/>
              </p:nvSpPr>
              <p:spPr bwMode="auto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95" name="Freeform 630"/>
                <p:cNvSpPr>
                  <a:spLocks/>
                </p:cNvSpPr>
                <p:nvPr/>
              </p:nvSpPr>
              <p:spPr bwMode="auto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96" name="Freeform 631"/>
                <p:cNvSpPr>
                  <a:spLocks/>
                </p:cNvSpPr>
                <p:nvPr/>
              </p:nvSpPr>
              <p:spPr bwMode="auto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97" name="Freeform 632"/>
                <p:cNvSpPr>
                  <a:spLocks/>
                </p:cNvSpPr>
                <p:nvPr/>
              </p:nvSpPr>
              <p:spPr bwMode="auto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98" name="Freeform 633"/>
                <p:cNvSpPr>
                  <a:spLocks/>
                </p:cNvSpPr>
                <p:nvPr/>
              </p:nvSpPr>
              <p:spPr bwMode="auto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99" name="Freeform 634"/>
                <p:cNvSpPr>
                  <a:spLocks/>
                </p:cNvSpPr>
                <p:nvPr/>
              </p:nvSpPr>
              <p:spPr bwMode="auto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0" name="Freeform 635"/>
                <p:cNvSpPr>
                  <a:spLocks/>
                </p:cNvSpPr>
                <p:nvPr/>
              </p:nvSpPr>
              <p:spPr bwMode="auto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1" name="Freeform 636"/>
                <p:cNvSpPr>
                  <a:spLocks/>
                </p:cNvSpPr>
                <p:nvPr/>
              </p:nvSpPr>
              <p:spPr bwMode="auto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2" name="Freeform 637"/>
                <p:cNvSpPr>
                  <a:spLocks/>
                </p:cNvSpPr>
                <p:nvPr/>
              </p:nvSpPr>
              <p:spPr bwMode="auto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3" name="Freeform 638"/>
                <p:cNvSpPr>
                  <a:spLocks/>
                </p:cNvSpPr>
                <p:nvPr/>
              </p:nvSpPr>
              <p:spPr bwMode="auto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4" name="Freeform 639"/>
                <p:cNvSpPr>
                  <a:spLocks/>
                </p:cNvSpPr>
                <p:nvPr/>
              </p:nvSpPr>
              <p:spPr bwMode="auto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5" name="Freeform 640"/>
                <p:cNvSpPr>
                  <a:spLocks/>
                </p:cNvSpPr>
                <p:nvPr/>
              </p:nvSpPr>
              <p:spPr bwMode="auto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6" name="Freeform 641"/>
                <p:cNvSpPr>
                  <a:spLocks/>
                </p:cNvSpPr>
                <p:nvPr/>
              </p:nvSpPr>
              <p:spPr bwMode="auto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7" name="Freeform 642"/>
                <p:cNvSpPr>
                  <a:spLocks/>
                </p:cNvSpPr>
                <p:nvPr/>
              </p:nvSpPr>
              <p:spPr bwMode="auto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8" name="Freeform 643"/>
                <p:cNvSpPr>
                  <a:spLocks/>
                </p:cNvSpPr>
                <p:nvPr/>
              </p:nvSpPr>
              <p:spPr bwMode="auto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09" name="Freeform 644"/>
                <p:cNvSpPr>
                  <a:spLocks/>
                </p:cNvSpPr>
                <p:nvPr/>
              </p:nvSpPr>
              <p:spPr bwMode="auto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010" name="Freeform 645"/>
                <p:cNvSpPr>
                  <a:spLocks/>
                </p:cNvSpPr>
                <p:nvPr/>
              </p:nvSpPr>
              <p:spPr bwMode="auto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699" name="Group 646"/>
            <p:cNvGrpSpPr>
              <a:grpSpLocks/>
            </p:cNvGrpSpPr>
            <p:nvPr/>
          </p:nvGrpSpPr>
          <p:grpSpPr bwMode="auto">
            <a:xfrm>
              <a:off x="3599" y="2693"/>
              <a:ext cx="598" cy="112"/>
              <a:chOff x="290" y="1936"/>
              <a:chExt cx="598" cy="112"/>
            </a:xfrm>
          </p:grpSpPr>
          <p:sp>
            <p:nvSpPr>
              <p:cNvPr id="113982" name="Freeform 647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13983" name="Group 648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984" name="Freeform 649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5" name="Freeform 650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6" name="Freeform 651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7" name="Freeform 652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8" name="Freeform 653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9" name="Freeform 654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90" name="Freeform 655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0" name="Group 656"/>
            <p:cNvGrpSpPr>
              <a:grpSpLocks/>
            </p:cNvGrpSpPr>
            <p:nvPr/>
          </p:nvGrpSpPr>
          <p:grpSpPr bwMode="auto">
            <a:xfrm rot="18882521" flipH="1">
              <a:off x="3529" y="2197"/>
              <a:ext cx="598" cy="112"/>
              <a:chOff x="290" y="1936"/>
              <a:chExt cx="598" cy="112"/>
            </a:xfrm>
          </p:grpSpPr>
          <p:sp>
            <p:nvSpPr>
              <p:cNvPr id="113973" name="Freeform 657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3974" name="Group 658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975" name="Freeform 659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6" name="Freeform 660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7" name="Freeform 661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8" name="Freeform 662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9" name="Freeform 663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0" name="Freeform 664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81" name="Freeform 665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1" name="Group 666"/>
            <p:cNvGrpSpPr>
              <a:grpSpLocks/>
            </p:cNvGrpSpPr>
            <p:nvPr/>
          </p:nvGrpSpPr>
          <p:grpSpPr bwMode="auto">
            <a:xfrm>
              <a:off x="3485" y="1920"/>
              <a:ext cx="536" cy="384"/>
              <a:chOff x="540" y="1270"/>
              <a:chExt cx="536" cy="384"/>
            </a:xfrm>
          </p:grpSpPr>
          <p:grpSp>
            <p:nvGrpSpPr>
              <p:cNvPr id="113937" name="Group 667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3957" name="Freeform 668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8" name="Freeform 669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9" name="Freeform 670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0" name="Freeform 671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1" name="Freeform 672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2" name="Freeform 673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3" name="Freeform 674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4" name="Freeform 675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5" name="Freeform 676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6" name="Freeform 677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7" name="Freeform 678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8" name="Freeform 679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69" name="Freeform 680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0" name="Freeform 681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1" name="Freeform 682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72" name="Freeform 683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938" name="Freeform 684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939" name="Group 685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940" name="Freeform 686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1" name="Freeform 687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2" name="Freeform 688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3" name="Freeform 689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4" name="Freeform 690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5" name="Freeform 691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6" name="Freeform 692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7" name="Freeform 693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8" name="Freeform 694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49" name="Freeform 695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0" name="Freeform 696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1" name="Freeform 697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2" name="Freeform 698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3" name="Freeform 699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4" name="Freeform 700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5" name="Freeform 701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56" name="Freeform 702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2" name="Group 703"/>
            <p:cNvGrpSpPr>
              <a:grpSpLocks/>
            </p:cNvGrpSpPr>
            <p:nvPr/>
          </p:nvGrpSpPr>
          <p:grpSpPr bwMode="auto">
            <a:xfrm>
              <a:off x="4009" y="1961"/>
              <a:ext cx="598" cy="112"/>
              <a:chOff x="290" y="1936"/>
              <a:chExt cx="598" cy="112"/>
            </a:xfrm>
          </p:grpSpPr>
          <p:sp>
            <p:nvSpPr>
              <p:cNvPr id="113928" name="Freeform 704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13929" name="Group 705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930" name="Freeform 706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31" name="Freeform 707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32" name="Freeform 708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33" name="Freeform 709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34" name="Freeform 710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35" name="Freeform 711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36" name="Freeform 712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3" name="Group 713"/>
            <p:cNvGrpSpPr>
              <a:grpSpLocks/>
            </p:cNvGrpSpPr>
            <p:nvPr/>
          </p:nvGrpSpPr>
          <p:grpSpPr bwMode="auto">
            <a:xfrm rot="2717479">
              <a:off x="4287" y="2735"/>
              <a:ext cx="598" cy="112"/>
              <a:chOff x="290" y="1936"/>
              <a:chExt cx="598" cy="112"/>
            </a:xfrm>
          </p:grpSpPr>
          <p:sp>
            <p:nvSpPr>
              <p:cNvPr id="113919" name="Freeform 714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3920" name="Group 715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921" name="Freeform 716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22" name="Freeform 717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23" name="Freeform 718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24" name="Freeform 719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25" name="Freeform 720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26" name="Freeform 721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27" name="Freeform 722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4" name="Group 723"/>
            <p:cNvGrpSpPr>
              <a:grpSpLocks/>
            </p:cNvGrpSpPr>
            <p:nvPr/>
          </p:nvGrpSpPr>
          <p:grpSpPr bwMode="auto">
            <a:xfrm>
              <a:off x="4493" y="2546"/>
              <a:ext cx="536" cy="384"/>
              <a:chOff x="540" y="1270"/>
              <a:chExt cx="536" cy="384"/>
            </a:xfrm>
          </p:grpSpPr>
          <p:grpSp>
            <p:nvGrpSpPr>
              <p:cNvPr id="113883" name="Group 724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3903" name="Freeform 725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4" name="Freeform 726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5" name="Freeform 727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6" name="Freeform 728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7" name="Freeform 729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8" name="Freeform 730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9" name="Freeform 731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0" name="Freeform 732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1" name="Freeform 733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2" name="Freeform 734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3" name="Freeform 735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4" name="Freeform 736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5" name="Freeform 737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6" name="Freeform 738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7" name="Freeform 739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18" name="Freeform 740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884" name="Freeform 741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885" name="Group 742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886" name="Freeform 743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87" name="Freeform 744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88" name="Freeform 745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89" name="Freeform 746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0" name="Freeform 747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1" name="Freeform 748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2" name="Freeform 749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3" name="Freeform 750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4" name="Freeform 751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5" name="Freeform 752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6" name="Freeform 753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7" name="Freeform 754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8" name="Freeform 755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99" name="Freeform 756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0" name="Freeform 757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1" name="Freeform 758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902" name="Freeform 759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5" name="Group 760"/>
            <p:cNvGrpSpPr>
              <a:grpSpLocks/>
            </p:cNvGrpSpPr>
            <p:nvPr/>
          </p:nvGrpSpPr>
          <p:grpSpPr bwMode="auto">
            <a:xfrm rot="-1949782">
              <a:off x="4490" y="2226"/>
              <a:ext cx="536" cy="384"/>
              <a:chOff x="540" y="1270"/>
              <a:chExt cx="536" cy="384"/>
            </a:xfrm>
          </p:grpSpPr>
          <p:grpSp>
            <p:nvGrpSpPr>
              <p:cNvPr id="113847" name="Group 761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3867" name="Freeform 762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8" name="Freeform 763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9" name="Freeform 764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0" name="Freeform 765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1" name="Freeform 766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2" name="Freeform 767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3" name="Freeform 768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4" name="Freeform 769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5" name="Freeform 770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6" name="Freeform 771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7" name="Freeform 772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8" name="Freeform 773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79" name="Freeform 774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80" name="Freeform 775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81" name="Freeform 776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82" name="Freeform 777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848" name="Freeform 778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849" name="Group 779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850" name="Freeform 780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1" name="Freeform 781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2" name="Freeform 782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3" name="Freeform 783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4" name="Freeform 784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5" name="Freeform 785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6" name="Freeform 786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7" name="Freeform 787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8" name="Freeform 788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59" name="Freeform 789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0" name="Freeform 790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1" name="Freeform 791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2" name="Freeform 792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3" name="Freeform 793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4" name="Freeform 794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5" name="Freeform 795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66" name="Freeform 796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6" name="Group 797"/>
            <p:cNvGrpSpPr>
              <a:grpSpLocks/>
            </p:cNvGrpSpPr>
            <p:nvPr/>
          </p:nvGrpSpPr>
          <p:grpSpPr bwMode="auto">
            <a:xfrm rot="18882521" flipH="1">
              <a:off x="4323" y="2510"/>
              <a:ext cx="598" cy="112"/>
              <a:chOff x="290" y="1936"/>
              <a:chExt cx="598" cy="112"/>
            </a:xfrm>
          </p:grpSpPr>
          <p:sp>
            <p:nvSpPr>
              <p:cNvPr id="113838" name="Freeform 798"/>
              <p:cNvSpPr>
                <a:spLocks/>
              </p:cNvSpPr>
              <p:nvPr/>
            </p:nvSpPr>
            <p:spPr bwMode="auto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3839" name="Group 799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840" name="Freeform 800"/>
                <p:cNvSpPr>
                  <a:spLocks/>
                </p:cNvSpPr>
                <p:nvPr/>
              </p:nvSpPr>
              <p:spPr bwMode="auto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41" name="Freeform 801"/>
                <p:cNvSpPr>
                  <a:spLocks/>
                </p:cNvSpPr>
                <p:nvPr/>
              </p:nvSpPr>
              <p:spPr bwMode="auto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42" name="Freeform 802"/>
                <p:cNvSpPr>
                  <a:spLocks/>
                </p:cNvSpPr>
                <p:nvPr/>
              </p:nvSpPr>
              <p:spPr bwMode="auto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43" name="Freeform 803"/>
                <p:cNvSpPr>
                  <a:spLocks/>
                </p:cNvSpPr>
                <p:nvPr/>
              </p:nvSpPr>
              <p:spPr bwMode="auto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44" name="Freeform 804"/>
                <p:cNvSpPr>
                  <a:spLocks/>
                </p:cNvSpPr>
                <p:nvPr/>
              </p:nvSpPr>
              <p:spPr bwMode="auto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45" name="Freeform 805"/>
                <p:cNvSpPr>
                  <a:spLocks/>
                </p:cNvSpPr>
                <p:nvPr/>
              </p:nvSpPr>
              <p:spPr bwMode="auto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46" name="Freeform 806"/>
                <p:cNvSpPr>
                  <a:spLocks/>
                </p:cNvSpPr>
                <p:nvPr/>
              </p:nvSpPr>
              <p:spPr bwMode="auto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7" name="Group 807"/>
            <p:cNvGrpSpPr>
              <a:grpSpLocks/>
            </p:cNvGrpSpPr>
            <p:nvPr/>
          </p:nvGrpSpPr>
          <p:grpSpPr bwMode="auto">
            <a:xfrm>
              <a:off x="3807" y="1631"/>
              <a:ext cx="536" cy="384"/>
              <a:chOff x="540" y="1270"/>
              <a:chExt cx="536" cy="384"/>
            </a:xfrm>
          </p:grpSpPr>
          <p:grpSp>
            <p:nvGrpSpPr>
              <p:cNvPr id="113802" name="Group 808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3822" name="Freeform 809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3" name="Freeform 810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4" name="Freeform 811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5" name="Freeform 812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6" name="Freeform 813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7" name="Freeform 814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8" name="Freeform 815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9" name="Freeform 816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0" name="Freeform 817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1" name="Freeform 818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2" name="Freeform 819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3" name="Freeform 820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4" name="Freeform 821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5" name="Freeform 822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6" name="Freeform 823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37" name="Freeform 824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803" name="Freeform 825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804" name="Group 826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805" name="Freeform 827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06" name="Freeform 828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07" name="Freeform 829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08" name="Freeform 830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09" name="Freeform 831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0" name="Freeform 832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1" name="Freeform 833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2" name="Freeform 834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3" name="Freeform 835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4" name="Freeform 836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5" name="Freeform 837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6" name="Freeform 838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7" name="Freeform 839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8" name="Freeform 840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19" name="Freeform 841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0" name="Freeform 842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21" name="Freeform 843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8" name="Group 844"/>
            <p:cNvGrpSpPr>
              <a:grpSpLocks/>
            </p:cNvGrpSpPr>
            <p:nvPr/>
          </p:nvGrpSpPr>
          <p:grpSpPr bwMode="auto">
            <a:xfrm rot="1328441">
              <a:off x="3674" y="1949"/>
              <a:ext cx="598" cy="112"/>
              <a:chOff x="290" y="1936"/>
              <a:chExt cx="598" cy="112"/>
            </a:xfrm>
          </p:grpSpPr>
          <p:sp>
            <p:nvSpPr>
              <p:cNvPr id="113793" name="Freeform 845"/>
              <p:cNvSpPr>
                <a:spLocks/>
              </p:cNvSpPr>
              <p:nvPr/>
            </p:nvSpPr>
            <p:spPr bwMode="invGray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3794" name="Group 846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795" name="Freeform 847"/>
                <p:cNvSpPr>
                  <a:spLocks/>
                </p:cNvSpPr>
                <p:nvPr/>
              </p:nvSpPr>
              <p:spPr bwMode="invGray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6" name="Freeform 848"/>
                <p:cNvSpPr>
                  <a:spLocks/>
                </p:cNvSpPr>
                <p:nvPr/>
              </p:nvSpPr>
              <p:spPr bwMode="invGray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7" name="Freeform 849"/>
                <p:cNvSpPr>
                  <a:spLocks/>
                </p:cNvSpPr>
                <p:nvPr/>
              </p:nvSpPr>
              <p:spPr bwMode="invGray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8" name="Freeform 850"/>
                <p:cNvSpPr>
                  <a:spLocks/>
                </p:cNvSpPr>
                <p:nvPr/>
              </p:nvSpPr>
              <p:spPr bwMode="invGray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9" name="Freeform 851"/>
                <p:cNvSpPr>
                  <a:spLocks/>
                </p:cNvSpPr>
                <p:nvPr/>
              </p:nvSpPr>
              <p:spPr bwMode="invGray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00" name="Freeform 852"/>
                <p:cNvSpPr>
                  <a:spLocks/>
                </p:cNvSpPr>
                <p:nvPr/>
              </p:nvSpPr>
              <p:spPr bwMode="invGray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801" name="Freeform 853"/>
                <p:cNvSpPr>
                  <a:spLocks/>
                </p:cNvSpPr>
                <p:nvPr/>
              </p:nvSpPr>
              <p:spPr bwMode="invGray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09" name="Group 854"/>
            <p:cNvGrpSpPr>
              <a:grpSpLocks/>
            </p:cNvGrpSpPr>
            <p:nvPr/>
          </p:nvGrpSpPr>
          <p:grpSpPr bwMode="auto">
            <a:xfrm rot="-1519750">
              <a:off x="4237" y="1659"/>
              <a:ext cx="536" cy="384"/>
              <a:chOff x="540" y="1270"/>
              <a:chExt cx="536" cy="384"/>
            </a:xfrm>
          </p:grpSpPr>
          <p:grpSp>
            <p:nvGrpSpPr>
              <p:cNvPr id="113757" name="Group 855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3777" name="Freeform 856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8" name="Freeform 857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9" name="Freeform 858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0" name="Freeform 859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1" name="Freeform 860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2" name="Freeform 861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3" name="Freeform 862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4" name="Freeform 863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5" name="Freeform 864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6" name="Freeform 865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7" name="Freeform 866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8" name="Freeform 867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89" name="Freeform 868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0" name="Freeform 869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1" name="Freeform 870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92" name="Freeform 871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758" name="Freeform 872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759" name="Group 873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760" name="Freeform 874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1" name="Freeform 875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2" name="Freeform 876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3" name="Freeform 877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4" name="Freeform 878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5" name="Freeform 879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6" name="Freeform 880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7" name="Freeform 881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8" name="Freeform 882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69" name="Freeform 883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0" name="Freeform 884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1" name="Freeform 885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2" name="Freeform 886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3" name="Freeform 887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4" name="Freeform 888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5" name="Freeform 889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76" name="Freeform 890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10" name="Group 891"/>
            <p:cNvGrpSpPr>
              <a:grpSpLocks/>
            </p:cNvGrpSpPr>
            <p:nvPr/>
          </p:nvGrpSpPr>
          <p:grpSpPr bwMode="auto">
            <a:xfrm rot="169036">
              <a:off x="4359" y="1640"/>
              <a:ext cx="598" cy="112"/>
              <a:chOff x="290" y="1936"/>
              <a:chExt cx="598" cy="112"/>
            </a:xfrm>
          </p:grpSpPr>
          <p:sp>
            <p:nvSpPr>
              <p:cNvPr id="113748" name="Freeform 892"/>
              <p:cNvSpPr>
                <a:spLocks/>
              </p:cNvSpPr>
              <p:nvPr/>
            </p:nvSpPr>
            <p:spPr bwMode="invGray">
              <a:xfrm>
                <a:off x="290" y="1968"/>
                <a:ext cx="598" cy="36"/>
              </a:xfrm>
              <a:custGeom>
                <a:avLst/>
                <a:gdLst>
                  <a:gd name="T0" fmla="*/ 0 w 598"/>
                  <a:gd name="T1" fmla="*/ 36 h 36"/>
                  <a:gd name="T2" fmla="*/ 136 w 598"/>
                  <a:gd name="T3" fmla="*/ 6 h 36"/>
                  <a:gd name="T4" fmla="*/ 224 w 598"/>
                  <a:gd name="T5" fmla="*/ 4 h 36"/>
                  <a:gd name="T6" fmla="*/ 316 w 598"/>
                  <a:gd name="T7" fmla="*/ 18 h 36"/>
                  <a:gd name="T8" fmla="*/ 408 w 598"/>
                  <a:gd name="T9" fmla="*/ 34 h 36"/>
                  <a:gd name="T10" fmla="*/ 478 w 598"/>
                  <a:gd name="T11" fmla="*/ 30 h 36"/>
                  <a:gd name="T12" fmla="*/ 598 w 598"/>
                  <a:gd name="T13" fmla="*/ 2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8"/>
                  <a:gd name="T22" fmla="*/ 0 h 36"/>
                  <a:gd name="T23" fmla="*/ 598 w 598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8" h="36">
                    <a:moveTo>
                      <a:pt x="0" y="36"/>
                    </a:moveTo>
                    <a:cubicBezTo>
                      <a:pt x="49" y="23"/>
                      <a:pt x="98" y="11"/>
                      <a:pt x="136" y="6"/>
                    </a:cubicBezTo>
                    <a:cubicBezTo>
                      <a:pt x="173" y="0"/>
                      <a:pt x="194" y="2"/>
                      <a:pt x="224" y="4"/>
                    </a:cubicBezTo>
                    <a:cubicBezTo>
                      <a:pt x="254" y="6"/>
                      <a:pt x="285" y="13"/>
                      <a:pt x="316" y="18"/>
                    </a:cubicBezTo>
                    <a:cubicBezTo>
                      <a:pt x="346" y="23"/>
                      <a:pt x="381" y="32"/>
                      <a:pt x="408" y="34"/>
                    </a:cubicBezTo>
                    <a:cubicBezTo>
                      <a:pt x="435" y="36"/>
                      <a:pt x="446" y="32"/>
                      <a:pt x="478" y="30"/>
                    </a:cubicBezTo>
                    <a:cubicBezTo>
                      <a:pt x="509" y="27"/>
                      <a:pt x="578" y="22"/>
                      <a:pt x="598" y="2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3749" name="Group 893"/>
              <p:cNvGrpSpPr>
                <a:grpSpLocks/>
              </p:cNvGrpSpPr>
              <p:nvPr/>
            </p:nvGrpSpPr>
            <p:grpSpPr bwMode="auto">
              <a:xfrm>
                <a:off x="324" y="1936"/>
                <a:ext cx="544" cy="112"/>
                <a:chOff x="324" y="1872"/>
                <a:chExt cx="544" cy="112"/>
              </a:xfrm>
            </p:grpSpPr>
            <p:sp>
              <p:nvSpPr>
                <p:cNvPr id="113750" name="Freeform 894"/>
                <p:cNvSpPr>
                  <a:spLocks/>
                </p:cNvSpPr>
                <p:nvPr/>
              </p:nvSpPr>
              <p:spPr bwMode="invGray">
                <a:xfrm>
                  <a:off x="492" y="1872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8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8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8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51" name="Freeform 895"/>
                <p:cNvSpPr>
                  <a:spLocks/>
                </p:cNvSpPr>
                <p:nvPr/>
              </p:nvSpPr>
              <p:spPr bwMode="invGray">
                <a:xfrm>
                  <a:off x="652" y="192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16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52" name="Freeform 896"/>
                <p:cNvSpPr>
                  <a:spLocks/>
                </p:cNvSpPr>
                <p:nvPr/>
              </p:nvSpPr>
              <p:spPr bwMode="invGray">
                <a:xfrm>
                  <a:off x="820" y="1888"/>
                  <a:ext cx="48" cy="56"/>
                </a:xfrm>
                <a:custGeom>
                  <a:avLst/>
                  <a:gdLst>
                    <a:gd name="T0" fmla="*/ 48 w 48"/>
                    <a:gd name="T1" fmla="*/ 32 h 56"/>
                    <a:gd name="T2" fmla="*/ 40 w 48"/>
                    <a:gd name="T3" fmla="*/ 48 h 56"/>
                    <a:gd name="T4" fmla="*/ 24 w 48"/>
                    <a:gd name="T5" fmla="*/ 56 h 56"/>
                    <a:gd name="T6" fmla="*/ 24 w 48"/>
                    <a:gd name="T7" fmla="*/ 56 h 56"/>
                    <a:gd name="T8" fmla="*/ 0 w 48"/>
                    <a:gd name="T9" fmla="*/ 48 h 56"/>
                    <a:gd name="T10" fmla="*/ 0 w 48"/>
                    <a:gd name="T11" fmla="*/ 24 h 56"/>
                    <a:gd name="T12" fmla="*/ 0 w 48"/>
                    <a:gd name="T13" fmla="*/ 24 h 56"/>
                    <a:gd name="T14" fmla="*/ 8 w 48"/>
                    <a:gd name="T15" fmla="*/ 8 h 56"/>
                    <a:gd name="T16" fmla="*/ 24 w 48"/>
                    <a:gd name="T17" fmla="*/ 0 h 56"/>
                    <a:gd name="T18" fmla="*/ 24 w 48"/>
                    <a:gd name="T19" fmla="*/ 0 h 56"/>
                    <a:gd name="T20" fmla="*/ 40 w 48"/>
                    <a:gd name="T21" fmla="*/ 8 h 56"/>
                    <a:gd name="T22" fmla="*/ 48 w 48"/>
                    <a:gd name="T23" fmla="*/ 32 h 5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56"/>
                    <a:gd name="T38" fmla="*/ 48 w 48"/>
                    <a:gd name="T39" fmla="*/ 56 h 5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56">
                      <a:moveTo>
                        <a:pt x="48" y="32"/>
                      </a:moveTo>
                      <a:lnTo>
                        <a:pt x="40" y="48"/>
                      </a:lnTo>
                      <a:lnTo>
                        <a:pt x="24" y="56"/>
                      </a:lnTo>
                      <a:lnTo>
                        <a:pt x="0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53" name="Freeform 897"/>
                <p:cNvSpPr>
                  <a:spLocks/>
                </p:cNvSpPr>
                <p:nvPr/>
              </p:nvSpPr>
              <p:spPr bwMode="invGray">
                <a:xfrm>
                  <a:off x="412" y="1888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16 w 48"/>
                    <a:gd name="T5" fmla="*/ 48 h 48"/>
                    <a:gd name="T6" fmla="*/ 16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16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54" name="Freeform 898"/>
                <p:cNvSpPr>
                  <a:spLocks/>
                </p:cNvSpPr>
                <p:nvPr/>
              </p:nvSpPr>
              <p:spPr bwMode="invGray">
                <a:xfrm>
                  <a:off x="572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0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24 w 48"/>
                    <a:gd name="T17" fmla="*/ 0 h 48"/>
                    <a:gd name="T18" fmla="*/ 24 w 48"/>
                    <a:gd name="T19" fmla="*/ 0 h 48"/>
                    <a:gd name="T20" fmla="*/ 40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40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55" name="Freeform 899"/>
                <p:cNvSpPr>
                  <a:spLocks/>
                </p:cNvSpPr>
                <p:nvPr/>
              </p:nvSpPr>
              <p:spPr bwMode="invGray">
                <a:xfrm>
                  <a:off x="324" y="1912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0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0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0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56" name="Freeform 900"/>
                <p:cNvSpPr>
                  <a:spLocks/>
                </p:cNvSpPr>
                <p:nvPr/>
              </p:nvSpPr>
              <p:spPr bwMode="invGray">
                <a:xfrm>
                  <a:off x="732" y="1920"/>
                  <a:ext cx="48" cy="48"/>
                </a:xfrm>
                <a:custGeom>
                  <a:avLst/>
                  <a:gdLst>
                    <a:gd name="T0" fmla="*/ 48 w 48"/>
                    <a:gd name="T1" fmla="*/ 24 h 48"/>
                    <a:gd name="T2" fmla="*/ 40 w 48"/>
                    <a:gd name="T3" fmla="*/ 48 h 48"/>
                    <a:gd name="T4" fmla="*/ 24 w 48"/>
                    <a:gd name="T5" fmla="*/ 48 h 48"/>
                    <a:gd name="T6" fmla="*/ 24 w 48"/>
                    <a:gd name="T7" fmla="*/ 48 h 48"/>
                    <a:gd name="T8" fmla="*/ 8 w 48"/>
                    <a:gd name="T9" fmla="*/ 40 h 48"/>
                    <a:gd name="T10" fmla="*/ 0 w 48"/>
                    <a:gd name="T11" fmla="*/ 24 h 48"/>
                    <a:gd name="T12" fmla="*/ 0 w 48"/>
                    <a:gd name="T13" fmla="*/ 24 h 48"/>
                    <a:gd name="T14" fmla="*/ 8 w 48"/>
                    <a:gd name="T15" fmla="*/ 8 h 48"/>
                    <a:gd name="T16" fmla="*/ 32 w 48"/>
                    <a:gd name="T17" fmla="*/ 0 h 48"/>
                    <a:gd name="T18" fmla="*/ 32 w 48"/>
                    <a:gd name="T19" fmla="*/ 0 h 48"/>
                    <a:gd name="T20" fmla="*/ 48 w 48"/>
                    <a:gd name="T21" fmla="*/ 8 h 48"/>
                    <a:gd name="T22" fmla="*/ 48 w 48"/>
                    <a:gd name="T23" fmla="*/ 24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8"/>
                    <a:gd name="T38" fmla="*/ 48 w 48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8">
                      <a:moveTo>
                        <a:pt x="48" y="24"/>
                      </a:moveTo>
                      <a:lnTo>
                        <a:pt x="40" y="48"/>
                      </a:lnTo>
                      <a:lnTo>
                        <a:pt x="24" y="48"/>
                      </a:ln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24"/>
                      </a:lnTo>
                      <a:close/>
                    </a:path>
                  </a:pathLst>
                </a:custGeom>
                <a:solidFill>
                  <a:srgbClr val="DD6E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711" name="Group 901"/>
            <p:cNvGrpSpPr>
              <a:grpSpLocks/>
            </p:cNvGrpSpPr>
            <p:nvPr/>
          </p:nvGrpSpPr>
          <p:grpSpPr bwMode="auto">
            <a:xfrm>
              <a:off x="4552" y="1328"/>
              <a:ext cx="536" cy="384"/>
              <a:chOff x="540" y="1270"/>
              <a:chExt cx="536" cy="384"/>
            </a:xfrm>
          </p:grpSpPr>
          <p:grpSp>
            <p:nvGrpSpPr>
              <p:cNvPr id="113712" name="Group 902"/>
              <p:cNvGrpSpPr>
                <a:grpSpLocks/>
              </p:cNvGrpSpPr>
              <p:nvPr/>
            </p:nvGrpSpPr>
            <p:grpSpPr bwMode="auto">
              <a:xfrm>
                <a:off x="540" y="1270"/>
                <a:ext cx="536" cy="384"/>
                <a:chOff x="540" y="2248"/>
                <a:chExt cx="536" cy="384"/>
              </a:xfrm>
            </p:grpSpPr>
            <p:sp>
              <p:nvSpPr>
                <p:cNvPr id="113732" name="Freeform 903"/>
                <p:cNvSpPr>
                  <a:spLocks/>
                </p:cNvSpPr>
                <p:nvPr/>
              </p:nvSpPr>
              <p:spPr bwMode="invGray">
                <a:xfrm>
                  <a:off x="932" y="2416"/>
                  <a:ext cx="144" cy="40"/>
                </a:xfrm>
                <a:custGeom>
                  <a:avLst/>
                  <a:gdLst>
                    <a:gd name="T0" fmla="*/ 144 w 144"/>
                    <a:gd name="T1" fmla="*/ 16 h 40"/>
                    <a:gd name="T2" fmla="*/ 144 w 144"/>
                    <a:gd name="T3" fmla="*/ 24 h 40"/>
                    <a:gd name="T4" fmla="*/ 128 w 144"/>
                    <a:gd name="T5" fmla="*/ 32 h 40"/>
                    <a:gd name="T6" fmla="*/ 104 w 144"/>
                    <a:gd name="T7" fmla="*/ 32 h 40"/>
                    <a:gd name="T8" fmla="*/ 72 w 144"/>
                    <a:gd name="T9" fmla="*/ 40 h 40"/>
                    <a:gd name="T10" fmla="*/ 72 w 144"/>
                    <a:gd name="T11" fmla="*/ 40 h 40"/>
                    <a:gd name="T12" fmla="*/ 40 w 144"/>
                    <a:gd name="T13" fmla="*/ 32 h 40"/>
                    <a:gd name="T14" fmla="*/ 16 w 144"/>
                    <a:gd name="T15" fmla="*/ 32 h 40"/>
                    <a:gd name="T16" fmla="*/ 0 w 144"/>
                    <a:gd name="T17" fmla="*/ 24 h 40"/>
                    <a:gd name="T18" fmla="*/ 0 w 144"/>
                    <a:gd name="T19" fmla="*/ 16 h 40"/>
                    <a:gd name="T20" fmla="*/ 0 w 144"/>
                    <a:gd name="T21" fmla="*/ 16 h 40"/>
                    <a:gd name="T22" fmla="*/ 0 w 144"/>
                    <a:gd name="T23" fmla="*/ 8 h 40"/>
                    <a:gd name="T24" fmla="*/ 16 w 144"/>
                    <a:gd name="T25" fmla="*/ 0 h 40"/>
                    <a:gd name="T26" fmla="*/ 40 w 144"/>
                    <a:gd name="T27" fmla="*/ 0 h 40"/>
                    <a:gd name="T28" fmla="*/ 72 w 144"/>
                    <a:gd name="T29" fmla="*/ 0 h 40"/>
                    <a:gd name="T30" fmla="*/ 72 w 144"/>
                    <a:gd name="T31" fmla="*/ 0 h 40"/>
                    <a:gd name="T32" fmla="*/ 104 w 144"/>
                    <a:gd name="T33" fmla="*/ 0 h 40"/>
                    <a:gd name="T34" fmla="*/ 128 w 144"/>
                    <a:gd name="T35" fmla="*/ 0 h 40"/>
                    <a:gd name="T36" fmla="*/ 144 w 144"/>
                    <a:gd name="T37" fmla="*/ 8 h 40"/>
                    <a:gd name="T38" fmla="*/ 144 w 144"/>
                    <a:gd name="T39" fmla="*/ 16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44"/>
                    <a:gd name="T61" fmla="*/ 0 h 40"/>
                    <a:gd name="T62" fmla="*/ 144 w 144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44" h="40">
                      <a:moveTo>
                        <a:pt x="144" y="16"/>
                      </a:moveTo>
                      <a:lnTo>
                        <a:pt x="144" y="24"/>
                      </a:lnTo>
                      <a:lnTo>
                        <a:pt x="128" y="32"/>
                      </a:lnTo>
                      <a:lnTo>
                        <a:pt x="104" y="32"/>
                      </a:lnTo>
                      <a:lnTo>
                        <a:pt x="72" y="40"/>
                      </a:lnTo>
                      <a:lnTo>
                        <a:pt x="40" y="32"/>
                      </a:lnTo>
                      <a:lnTo>
                        <a:pt x="16" y="32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72" y="0"/>
                      </a:lnTo>
                      <a:lnTo>
                        <a:pt x="104" y="0"/>
                      </a:lnTo>
                      <a:lnTo>
                        <a:pt x="128" y="0"/>
                      </a:lnTo>
                      <a:lnTo>
                        <a:pt x="144" y="8"/>
                      </a:lnTo>
                      <a:lnTo>
                        <a:pt x="14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3" name="Freeform 904"/>
                <p:cNvSpPr>
                  <a:spLocks/>
                </p:cNvSpPr>
                <p:nvPr/>
              </p:nvSpPr>
              <p:spPr bwMode="invGray">
                <a:xfrm>
                  <a:off x="892" y="2496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8 w 112"/>
                    <a:gd name="T15" fmla="*/ 0 h 80"/>
                    <a:gd name="T16" fmla="*/ 8 w 112"/>
                    <a:gd name="T17" fmla="*/ 0 h 80"/>
                    <a:gd name="T18" fmla="*/ 32 w 112"/>
                    <a:gd name="T19" fmla="*/ 0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4" name="Freeform 905"/>
                <p:cNvSpPr>
                  <a:spLocks/>
                </p:cNvSpPr>
                <p:nvPr/>
              </p:nvSpPr>
              <p:spPr bwMode="invGray">
                <a:xfrm>
                  <a:off x="780" y="2248"/>
                  <a:ext cx="48" cy="104"/>
                </a:xfrm>
                <a:custGeom>
                  <a:avLst/>
                  <a:gdLst>
                    <a:gd name="T0" fmla="*/ 24 w 48"/>
                    <a:gd name="T1" fmla="*/ 104 h 104"/>
                    <a:gd name="T2" fmla="*/ 8 w 48"/>
                    <a:gd name="T3" fmla="*/ 88 h 104"/>
                    <a:gd name="T4" fmla="*/ 0 w 48"/>
                    <a:gd name="T5" fmla="*/ 56 h 104"/>
                    <a:gd name="T6" fmla="*/ 0 w 48"/>
                    <a:gd name="T7" fmla="*/ 56 h 104"/>
                    <a:gd name="T8" fmla="*/ 8 w 48"/>
                    <a:gd name="T9" fmla="*/ 16 h 104"/>
                    <a:gd name="T10" fmla="*/ 24 w 48"/>
                    <a:gd name="T11" fmla="*/ 0 h 104"/>
                    <a:gd name="T12" fmla="*/ 24 w 48"/>
                    <a:gd name="T13" fmla="*/ 0 h 104"/>
                    <a:gd name="T14" fmla="*/ 40 w 48"/>
                    <a:gd name="T15" fmla="*/ 16 h 104"/>
                    <a:gd name="T16" fmla="*/ 48 w 48"/>
                    <a:gd name="T17" fmla="*/ 56 h 104"/>
                    <a:gd name="T18" fmla="*/ 48 w 48"/>
                    <a:gd name="T19" fmla="*/ 56 h 104"/>
                    <a:gd name="T20" fmla="*/ 40 w 48"/>
                    <a:gd name="T21" fmla="*/ 88 h 104"/>
                    <a:gd name="T22" fmla="*/ 24 w 48"/>
                    <a:gd name="T23" fmla="*/ 104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04"/>
                    <a:gd name="T38" fmla="*/ 48 w 48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04">
                      <a:moveTo>
                        <a:pt x="24" y="104"/>
                      </a:moveTo>
                      <a:lnTo>
                        <a:pt x="8" y="88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88"/>
                      </a:lnTo>
                      <a:lnTo>
                        <a:pt x="24" y="10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5" name="Freeform 906"/>
                <p:cNvSpPr>
                  <a:spLocks/>
                </p:cNvSpPr>
                <p:nvPr/>
              </p:nvSpPr>
              <p:spPr bwMode="invGray">
                <a:xfrm>
                  <a:off x="540" y="2416"/>
                  <a:ext cx="152" cy="40"/>
                </a:xfrm>
                <a:custGeom>
                  <a:avLst/>
                  <a:gdLst>
                    <a:gd name="T0" fmla="*/ 152 w 152"/>
                    <a:gd name="T1" fmla="*/ 24 h 40"/>
                    <a:gd name="T2" fmla="*/ 144 w 152"/>
                    <a:gd name="T3" fmla="*/ 32 h 40"/>
                    <a:gd name="T4" fmla="*/ 128 w 152"/>
                    <a:gd name="T5" fmla="*/ 32 h 40"/>
                    <a:gd name="T6" fmla="*/ 104 w 152"/>
                    <a:gd name="T7" fmla="*/ 40 h 40"/>
                    <a:gd name="T8" fmla="*/ 80 w 152"/>
                    <a:gd name="T9" fmla="*/ 40 h 40"/>
                    <a:gd name="T10" fmla="*/ 80 w 152"/>
                    <a:gd name="T11" fmla="*/ 40 h 40"/>
                    <a:gd name="T12" fmla="*/ 48 w 152"/>
                    <a:gd name="T13" fmla="*/ 40 h 40"/>
                    <a:gd name="T14" fmla="*/ 24 w 152"/>
                    <a:gd name="T15" fmla="*/ 32 h 40"/>
                    <a:gd name="T16" fmla="*/ 8 w 152"/>
                    <a:gd name="T17" fmla="*/ 32 h 40"/>
                    <a:gd name="T18" fmla="*/ 0 w 152"/>
                    <a:gd name="T19" fmla="*/ 24 h 40"/>
                    <a:gd name="T20" fmla="*/ 0 w 152"/>
                    <a:gd name="T21" fmla="*/ 24 h 40"/>
                    <a:gd name="T22" fmla="*/ 8 w 152"/>
                    <a:gd name="T23" fmla="*/ 16 h 40"/>
                    <a:gd name="T24" fmla="*/ 24 w 152"/>
                    <a:gd name="T25" fmla="*/ 8 h 40"/>
                    <a:gd name="T26" fmla="*/ 48 w 152"/>
                    <a:gd name="T27" fmla="*/ 0 h 40"/>
                    <a:gd name="T28" fmla="*/ 80 w 152"/>
                    <a:gd name="T29" fmla="*/ 0 h 40"/>
                    <a:gd name="T30" fmla="*/ 80 w 152"/>
                    <a:gd name="T31" fmla="*/ 0 h 40"/>
                    <a:gd name="T32" fmla="*/ 104 w 152"/>
                    <a:gd name="T33" fmla="*/ 0 h 40"/>
                    <a:gd name="T34" fmla="*/ 128 w 152"/>
                    <a:gd name="T35" fmla="*/ 8 h 40"/>
                    <a:gd name="T36" fmla="*/ 144 w 152"/>
                    <a:gd name="T37" fmla="*/ 16 h 40"/>
                    <a:gd name="T38" fmla="*/ 152 w 152"/>
                    <a:gd name="T39" fmla="*/ 24 h 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52"/>
                    <a:gd name="T61" fmla="*/ 0 h 40"/>
                    <a:gd name="T62" fmla="*/ 152 w 152"/>
                    <a:gd name="T63" fmla="*/ 40 h 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52" h="40">
                      <a:moveTo>
                        <a:pt x="152" y="24"/>
                      </a:moveTo>
                      <a:lnTo>
                        <a:pt x="144" y="32"/>
                      </a:lnTo>
                      <a:lnTo>
                        <a:pt x="128" y="32"/>
                      </a:lnTo>
                      <a:lnTo>
                        <a:pt x="104" y="40"/>
                      </a:lnTo>
                      <a:lnTo>
                        <a:pt x="80" y="40"/>
                      </a:lnTo>
                      <a:lnTo>
                        <a:pt x="48" y="40"/>
                      </a:lnTo>
                      <a:lnTo>
                        <a:pt x="24" y="32"/>
                      </a:lnTo>
                      <a:lnTo>
                        <a:pt x="8" y="32"/>
                      </a:lnTo>
                      <a:lnTo>
                        <a:pt x="0" y="24"/>
                      </a:lnTo>
                      <a:lnTo>
                        <a:pt x="8" y="16"/>
                      </a:lnTo>
                      <a:lnTo>
                        <a:pt x="24" y="8"/>
                      </a:lnTo>
                      <a:lnTo>
                        <a:pt x="48" y="0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28" y="8"/>
                      </a:lnTo>
                      <a:lnTo>
                        <a:pt x="144" y="16"/>
                      </a:lnTo>
                      <a:lnTo>
                        <a:pt x="152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6" name="Freeform 907"/>
                <p:cNvSpPr>
                  <a:spLocks/>
                </p:cNvSpPr>
                <p:nvPr/>
              </p:nvSpPr>
              <p:spPr bwMode="invGray">
                <a:xfrm>
                  <a:off x="780" y="2520"/>
                  <a:ext cx="48" cy="112"/>
                </a:xfrm>
                <a:custGeom>
                  <a:avLst/>
                  <a:gdLst>
                    <a:gd name="T0" fmla="*/ 24 w 48"/>
                    <a:gd name="T1" fmla="*/ 112 h 112"/>
                    <a:gd name="T2" fmla="*/ 8 w 48"/>
                    <a:gd name="T3" fmla="*/ 96 h 112"/>
                    <a:gd name="T4" fmla="*/ 0 w 48"/>
                    <a:gd name="T5" fmla="*/ 56 h 112"/>
                    <a:gd name="T6" fmla="*/ 0 w 48"/>
                    <a:gd name="T7" fmla="*/ 56 h 112"/>
                    <a:gd name="T8" fmla="*/ 8 w 48"/>
                    <a:gd name="T9" fmla="*/ 16 h 112"/>
                    <a:gd name="T10" fmla="*/ 24 w 48"/>
                    <a:gd name="T11" fmla="*/ 0 h 112"/>
                    <a:gd name="T12" fmla="*/ 24 w 48"/>
                    <a:gd name="T13" fmla="*/ 0 h 112"/>
                    <a:gd name="T14" fmla="*/ 40 w 48"/>
                    <a:gd name="T15" fmla="*/ 16 h 112"/>
                    <a:gd name="T16" fmla="*/ 48 w 48"/>
                    <a:gd name="T17" fmla="*/ 56 h 112"/>
                    <a:gd name="T18" fmla="*/ 48 w 48"/>
                    <a:gd name="T19" fmla="*/ 56 h 112"/>
                    <a:gd name="T20" fmla="*/ 40 w 48"/>
                    <a:gd name="T21" fmla="*/ 96 h 112"/>
                    <a:gd name="T22" fmla="*/ 24 w 48"/>
                    <a:gd name="T23" fmla="*/ 112 h 11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112"/>
                    <a:gd name="T38" fmla="*/ 48 w 48"/>
                    <a:gd name="T39" fmla="*/ 112 h 11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112">
                      <a:moveTo>
                        <a:pt x="24" y="112"/>
                      </a:moveTo>
                      <a:lnTo>
                        <a:pt x="8" y="96"/>
                      </a:lnTo>
                      <a:lnTo>
                        <a:pt x="0" y="56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8" y="56"/>
                      </a:lnTo>
                      <a:lnTo>
                        <a:pt x="40" y="96"/>
                      </a:lnTo>
                      <a:lnTo>
                        <a:pt x="24" y="11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7" name="Freeform 908"/>
                <p:cNvSpPr>
                  <a:spLocks/>
                </p:cNvSpPr>
                <p:nvPr/>
              </p:nvSpPr>
              <p:spPr bwMode="invGray">
                <a:xfrm>
                  <a:off x="612" y="2304"/>
                  <a:ext cx="112" cy="80"/>
                </a:xfrm>
                <a:custGeom>
                  <a:avLst/>
                  <a:gdLst>
                    <a:gd name="T0" fmla="*/ 112 w 112"/>
                    <a:gd name="T1" fmla="*/ 80 h 80"/>
                    <a:gd name="T2" fmla="*/ 80 w 112"/>
                    <a:gd name="T3" fmla="*/ 80 h 80"/>
                    <a:gd name="T4" fmla="*/ 40 w 112"/>
                    <a:gd name="T5" fmla="*/ 56 h 80"/>
                    <a:gd name="T6" fmla="*/ 40 w 112"/>
                    <a:gd name="T7" fmla="*/ 56 h 80"/>
                    <a:gd name="T8" fmla="*/ 16 w 112"/>
                    <a:gd name="T9" fmla="*/ 40 h 80"/>
                    <a:gd name="T10" fmla="*/ 8 w 112"/>
                    <a:gd name="T11" fmla="*/ 24 h 80"/>
                    <a:gd name="T12" fmla="*/ 0 w 112"/>
                    <a:gd name="T13" fmla="*/ 8 h 80"/>
                    <a:gd name="T14" fmla="*/ 0 w 112"/>
                    <a:gd name="T15" fmla="*/ 0 h 80"/>
                    <a:gd name="T16" fmla="*/ 0 w 112"/>
                    <a:gd name="T17" fmla="*/ 0 h 80"/>
                    <a:gd name="T18" fmla="*/ 32 w 112"/>
                    <a:gd name="T19" fmla="*/ 8 h 80"/>
                    <a:gd name="T20" fmla="*/ 72 w 112"/>
                    <a:gd name="T21" fmla="*/ 24 h 80"/>
                    <a:gd name="T22" fmla="*/ 72 w 112"/>
                    <a:gd name="T23" fmla="*/ 24 h 80"/>
                    <a:gd name="T24" fmla="*/ 96 w 112"/>
                    <a:gd name="T25" fmla="*/ 40 h 80"/>
                    <a:gd name="T26" fmla="*/ 104 w 112"/>
                    <a:gd name="T27" fmla="*/ 56 h 80"/>
                    <a:gd name="T28" fmla="*/ 112 w 112"/>
                    <a:gd name="T29" fmla="*/ 72 h 80"/>
                    <a:gd name="T30" fmla="*/ 112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112" y="80"/>
                      </a:moveTo>
                      <a:lnTo>
                        <a:pt x="80" y="80"/>
                      </a:lnTo>
                      <a:lnTo>
                        <a:pt x="40" y="56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32" y="8"/>
                      </a:lnTo>
                      <a:lnTo>
                        <a:pt x="72" y="24"/>
                      </a:lnTo>
                      <a:lnTo>
                        <a:pt x="96" y="40"/>
                      </a:lnTo>
                      <a:lnTo>
                        <a:pt x="104" y="56"/>
                      </a:lnTo>
                      <a:lnTo>
                        <a:pt x="112" y="72"/>
                      </a:lnTo>
                      <a:lnTo>
                        <a:pt x="112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8" name="Freeform 909"/>
                <p:cNvSpPr>
                  <a:spLocks/>
                </p:cNvSpPr>
                <p:nvPr/>
              </p:nvSpPr>
              <p:spPr bwMode="invGray">
                <a:xfrm>
                  <a:off x="876" y="2296"/>
                  <a:ext cx="112" cy="80"/>
                </a:xfrm>
                <a:custGeom>
                  <a:avLst/>
                  <a:gdLst>
                    <a:gd name="T0" fmla="*/ 8 w 112"/>
                    <a:gd name="T1" fmla="*/ 80 h 80"/>
                    <a:gd name="T2" fmla="*/ 0 w 112"/>
                    <a:gd name="T3" fmla="*/ 72 h 80"/>
                    <a:gd name="T4" fmla="*/ 8 w 112"/>
                    <a:gd name="T5" fmla="*/ 56 h 80"/>
                    <a:gd name="T6" fmla="*/ 24 w 112"/>
                    <a:gd name="T7" fmla="*/ 40 h 80"/>
                    <a:gd name="T8" fmla="*/ 40 w 112"/>
                    <a:gd name="T9" fmla="*/ 24 h 80"/>
                    <a:gd name="T10" fmla="*/ 40 w 112"/>
                    <a:gd name="T11" fmla="*/ 24 h 80"/>
                    <a:gd name="T12" fmla="*/ 80 w 112"/>
                    <a:gd name="T13" fmla="*/ 8 h 80"/>
                    <a:gd name="T14" fmla="*/ 112 w 112"/>
                    <a:gd name="T15" fmla="*/ 0 h 80"/>
                    <a:gd name="T16" fmla="*/ 112 w 112"/>
                    <a:gd name="T17" fmla="*/ 0 h 80"/>
                    <a:gd name="T18" fmla="*/ 112 w 112"/>
                    <a:gd name="T19" fmla="*/ 8 h 80"/>
                    <a:gd name="T20" fmla="*/ 112 w 112"/>
                    <a:gd name="T21" fmla="*/ 24 h 80"/>
                    <a:gd name="T22" fmla="*/ 96 w 112"/>
                    <a:gd name="T23" fmla="*/ 40 h 80"/>
                    <a:gd name="T24" fmla="*/ 80 w 112"/>
                    <a:gd name="T25" fmla="*/ 56 h 80"/>
                    <a:gd name="T26" fmla="*/ 80 w 112"/>
                    <a:gd name="T27" fmla="*/ 56 h 80"/>
                    <a:gd name="T28" fmla="*/ 32 w 112"/>
                    <a:gd name="T29" fmla="*/ 80 h 80"/>
                    <a:gd name="T30" fmla="*/ 8 w 112"/>
                    <a:gd name="T31" fmla="*/ 8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80"/>
                    <a:gd name="T50" fmla="*/ 112 w 112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80">
                      <a:moveTo>
                        <a:pt x="8" y="80"/>
                      </a:moveTo>
                      <a:lnTo>
                        <a:pt x="0" y="72"/>
                      </a:lnTo>
                      <a:lnTo>
                        <a:pt x="8" y="56"/>
                      </a:lnTo>
                      <a:lnTo>
                        <a:pt x="24" y="40"/>
                      </a:lnTo>
                      <a:lnTo>
                        <a:pt x="40" y="24"/>
                      </a:lnTo>
                      <a:lnTo>
                        <a:pt x="80" y="8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24"/>
                      </a:lnTo>
                      <a:lnTo>
                        <a:pt x="96" y="40"/>
                      </a:lnTo>
                      <a:lnTo>
                        <a:pt x="80" y="56"/>
                      </a:lnTo>
                      <a:lnTo>
                        <a:pt x="32" y="80"/>
                      </a:lnTo>
                      <a:lnTo>
                        <a:pt x="8" y="8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9" name="Freeform 910"/>
                <p:cNvSpPr>
                  <a:spLocks/>
                </p:cNvSpPr>
                <p:nvPr/>
              </p:nvSpPr>
              <p:spPr bwMode="invGray">
                <a:xfrm>
                  <a:off x="916" y="235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16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8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16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8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0" name="Freeform 911"/>
                <p:cNvSpPr>
                  <a:spLocks/>
                </p:cNvSpPr>
                <p:nvPr/>
              </p:nvSpPr>
              <p:spPr bwMode="invGray">
                <a:xfrm>
                  <a:off x="564" y="2472"/>
                  <a:ext cx="136" cy="56"/>
                </a:xfrm>
                <a:custGeom>
                  <a:avLst/>
                  <a:gdLst>
                    <a:gd name="T0" fmla="*/ 0 w 136"/>
                    <a:gd name="T1" fmla="*/ 48 h 56"/>
                    <a:gd name="T2" fmla="*/ 0 w 136"/>
                    <a:gd name="T3" fmla="*/ 40 h 56"/>
                    <a:gd name="T4" fmla="*/ 8 w 136"/>
                    <a:gd name="T5" fmla="*/ 32 h 56"/>
                    <a:gd name="T6" fmla="*/ 32 w 136"/>
                    <a:gd name="T7" fmla="*/ 16 h 56"/>
                    <a:gd name="T8" fmla="*/ 56 w 136"/>
                    <a:gd name="T9" fmla="*/ 8 h 56"/>
                    <a:gd name="T10" fmla="*/ 56 w 136"/>
                    <a:gd name="T11" fmla="*/ 8 h 56"/>
                    <a:gd name="T12" fmla="*/ 88 w 136"/>
                    <a:gd name="T13" fmla="*/ 0 h 56"/>
                    <a:gd name="T14" fmla="*/ 112 w 136"/>
                    <a:gd name="T15" fmla="*/ 0 h 56"/>
                    <a:gd name="T16" fmla="*/ 128 w 136"/>
                    <a:gd name="T17" fmla="*/ 0 h 56"/>
                    <a:gd name="T18" fmla="*/ 136 w 136"/>
                    <a:gd name="T19" fmla="*/ 8 h 56"/>
                    <a:gd name="T20" fmla="*/ 136 w 136"/>
                    <a:gd name="T21" fmla="*/ 8 h 56"/>
                    <a:gd name="T22" fmla="*/ 136 w 136"/>
                    <a:gd name="T23" fmla="*/ 16 h 56"/>
                    <a:gd name="T24" fmla="*/ 120 w 136"/>
                    <a:gd name="T25" fmla="*/ 24 h 56"/>
                    <a:gd name="T26" fmla="*/ 104 w 136"/>
                    <a:gd name="T27" fmla="*/ 32 h 56"/>
                    <a:gd name="T28" fmla="*/ 80 w 136"/>
                    <a:gd name="T29" fmla="*/ 48 h 56"/>
                    <a:gd name="T30" fmla="*/ 80 w 136"/>
                    <a:gd name="T31" fmla="*/ 48 h 56"/>
                    <a:gd name="T32" fmla="*/ 48 w 136"/>
                    <a:gd name="T33" fmla="*/ 48 h 56"/>
                    <a:gd name="T34" fmla="*/ 24 w 136"/>
                    <a:gd name="T35" fmla="*/ 56 h 56"/>
                    <a:gd name="T36" fmla="*/ 8 w 136"/>
                    <a:gd name="T37" fmla="*/ 56 h 56"/>
                    <a:gd name="T38" fmla="*/ 0 w 136"/>
                    <a:gd name="T39" fmla="*/ 4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48"/>
                      </a:moveTo>
                      <a:lnTo>
                        <a:pt x="0" y="40"/>
                      </a:lnTo>
                      <a:lnTo>
                        <a:pt x="8" y="32"/>
                      </a:lnTo>
                      <a:lnTo>
                        <a:pt x="32" y="16"/>
                      </a:lnTo>
                      <a:lnTo>
                        <a:pt x="56" y="8"/>
                      </a:lnTo>
                      <a:lnTo>
                        <a:pt x="88" y="0"/>
                      </a:lnTo>
                      <a:lnTo>
                        <a:pt x="112" y="0"/>
                      </a:lnTo>
                      <a:lnTo>
                        <a:pt x="128" y="0"/>
                      </a:lnTo>
                      <a:lnTo>
                        <a:pt x="136" y="8"/>
                      </a:lnTo>
                      <a:lnTo>
                        <a:pt x="136" y="16"/>
                      </a:lnTo>
                      <a:lnTo>
                        <a:pt x="120" y="24"/>
                      </a:lnTo>
                      <a:lnTo>
                        <a:pt x="104" y="32"/>
                      </a:lnTo>
                      <a:lnTo>
                        <a:pt x="80" y="48"/>
                      </a:lnTo>
                      <a:lnTo>
                        <a:pt x="48" y="48"/>
                      </a:lnTo>
                      <a:lnTo>
                        <a:pt x="24" y="56"/>
                      </a:lnTo>
                      <a:lnTo>
                        <a:pt x="8" y="56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1" name="Freeform 912"/>
                <p:cNvSpPr>
                  <a:spLocks/>
                </p:cNvSpPr>
                <p:nvPr/>
              </p:nvSpPr>
              <p:spPr bwMode="invGray">
                <a:xfrm>
                  <a:off x="628" y="2504"/>
                  <a:ext cx="112" cy="72"/>
                </a:xfrm>
                <a:custGeom>
                  <a:avLst/>
                  <a:gdLst>
                    <a:gd name="T0" fmla="*/ 8 w 112"/>
                    <a:gd name="T1" fmla="*/ 72 h 72"/>
                    <a:gd name="T2" fmla="*/ 0 w 112"/>
                    <a:gd name="T3" fmla="*/ 64 h 72"/>
                    <a:gd name="T4" fmla="*/ 8 w 112"/>
                    <a:gd name="T5" fmla="*/ 56 h 72"/>
                    <a:gd name="T6" fmla="*/ 16 w 112"/>
                    <a:gd name="T7" fmla="*/ 40 h 72"/>
                    <a:gd name="T8" fmla="*/ 40 w 112"/>
                    <a:gd name="T9" fmla="*/ 24 h 72"/>
                    <a:gd name="T10" fmla="*/ 40 w 112"/>
                    <a:gd name="T11" fmla="*/ 24 h 72"/>
                    <a:gd name="T12" fmla="*/ 80 w 112"/>
                    <a:gd name="T13" fmla="*/ 0 h 72"/>
                    <a:gd name="T14" fmla="*/ 112 w 112"/>
                    <a:gd name="T15" fmla="*/ 0 h 72"/>
                    <a:gd name="T16" fmla="*/ 112 w 112"/>
                    <a:gd name="T17" fmla="*/ 0 h 72"/>
                    <a:gd name="T18" fmla="*/ 112 w 112"/>
                    <a:gd name="T19" fmla="*/ 8 h 72"/>
                    <a:gd name="T20" fmla="*/ 112 w 112"/>
                    <a:gd name="T21" fmla="*/ 16 h 72"/>
                    <a:gd name="T22" fmla="*/ 96 w 112"/>
                    <a:gd name="T23" fmla="*/ 32 h 72"/>
                    <a:gd name="T24" fmla="*/ 80 w 112"/>
                    <a:gd name="T25" fmla="*/ 48 h 72"/>
                    <a:gd name="T26" fmla="*/ 80 w 112"/>
                    <a:gd name="T27" fmla="*/ 48 h 72"/>
                    <a:gd name="T28" fmla="*/ 32 w 112"/>
                    <a:gd name="T29" fmla="*/ 72 h 72"/>
                    <a:gd name="T30" fmla="*/ 8 w 112"/>
                    <a:gd name="T31" fmla="*/ 72 h 7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2"/>
                    <a:gd name="T49" fmla="*/ 0 h 72"/>
                    <a:gd name="T50" fmla="*/ 112 w 112"/>
                    <a:gd name="T51" fmla="*/ 72 h 72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2" h="72">
                      <a:moveTo>
                        <a:pt x="8" y="72"/>
                      </a:moveTo>
                      <a:lnTo>
                        <a:pt x="0" y="64"/>
                      </a:lnTo>
                      <a:lnTo>
                        <a:pt x="8" y="56"/>
                      </a:lnTo>
                      <a:lnTo>
                        <a:pt x="16" y="40"/>
                      </a:lnTo>
                      <a:lnTo>
                        <a:pt x="40" y="24"/>
                      </a:lnTo>
                      <a:lnTo>
                        <a:pt x="80" y="0"/>
                      </a:lnTo>
                      <a:lnTo>
                        <a:pt x="112" y="0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96" y="32"/>
                      </a:lnTo>
                      <a:lnTo>
                        <a:pt x="80" y="48"/>
                      </a:lnTo>
                      <a:lnTo>
                        <a:pt x="32" y="72"/>
                      </a:lnTo>
                      <a:lnTo>
                        <a:pt x="8" y="7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2" name="Freeform 913"/>
                <p:cNvSpPr>
                  <a:spLocks/>
                </p:cNvSpPr>
                <p:nvPr/>
              </p:nvSpPr>
              <p:spPr bwMode="invGray">
                <a:xfrm>
                  <a:off x="932" y="2464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32 w 136"/>
                    <a:gd name="T5" fmla="*/ 0 h 56"/>
                    <a:gd name="T6" fmla="*/ 56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8 w 136"/>
                    <a:gd name="T15" fmla="*/ 32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56 h 56"/>
                    <a:gd name="T24" fmla="*/ 112 w 136"/>
                    <a:gd name="T25" fmla="*/ 56 h 56"/>
                    <a:gd name="T26" fmla="*/ 88 w 136"/>
                    <a:gd name="T27" fmla="*/ 56 h 56"/>
                    <a:gd name="T28" fmla="*/ 64 w 136"/>
                    <a:gd name="T29" fmla="*/ 48 h 56"/>
                    <a:gd name="T30" fmla="*/ 64 w 136"/>
                    <a:gd name="T31" fmla="*/ 48 h 56"/>
                    <a:gd name="T32" fmla="*/ 32 w 136"/>
                    <a:gd name="T33" fmla="*/ 40 h 56"/>
                    <a:gd name="T34" fmla="*/ 16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32" y="0"/>
                      </a:lnTo>
                      <a:lnTo>
                        <a:pt x="56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8" y="32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56"/>
                      </a:lnTo>
                      <a:lnTo>
                        <a:pt x="112" y="56"/>
                      </a:lnTo>
                      <a:lnTo>
                        <a:pt x="88" y="56"/>
                      </a:lnTo>
                      <a:lnTo>
                        <a:pt x="64" y="48"/>
                      </a:ln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3" name="Freeform 914"/>
                <p:cNvSpPr>
                  <a:spLocks/>
                </p:cNvSpPr>
                <p:nvPr/>
              </p:nvSpPr>
              <p:spPr bwMode="invGray">
                <a:xfrm>
                  <a:off x="564" y="2360"/>
                  <a:ext cx="136" cy="56"/>
                </a:xfrm>
                <a:custGeom>
                  <a:avLst/>
                  <a:gdLst>
                    <a:gd name="T0" fmla="*/ 0 w 136"/>
                    <a:gd name="T1" fmla="*/ 8 h 56"/>
                    <a:gd name="T2" fmla="*/ 8 w 136"/>
                    <a:gd name="T3" fmla="*/ 0 h 56"/>
                    <a:gd name="T4" fmla="*/ 24 w 136"/>
                    <a:gd name="T5" fmla="*/ 0 h 56"/>
                    <a:gd name="T6" fmla="*/ 48 w 136"/>
                    <a:gd name="T7" fmla="*/ 0 h 56"/>
                    <a:gd name="T8" fmla="*/ 80 w 136"/>
                    <a:gd name="T9" fmla="*/ 8 h 56"/>
                    <a:gd name="T10" fmla="*/ 80 w 136"/>
                    <a:gd name="T11" fmla="*/ 8 h 56"/>
                    <a:gd name="T12" fmla="*/ 104 w 136"/>
                    <a:gd name="T13" fmla="*/ 16 h 56"/>
                    <a:gd name="T14" fmla="*/ 120 w 136"/>
                    <a:gd name="T15" fmla="*/ 24 h 56"/>
                    <a:gd name="T16" fmla="*/ 136 w 136"/>
                    <a:gd name="T17" fmla="*/ 40 h 56"/>
                    <a:gd name="T18" fmla="*/ 136 w 136"/>
                    <a:gd name="T19" fmla="*/ 48 h 56"/>
                    <a:gd name="T20" fmla="*/ 136 w 136"/>
                    <a:gd name="T21" fmla="*/ 48 h 56"/>
                    <a:gd name="T22" fmla="*/ 128 w 136"/>
                    <a:gd name="T23" fmla="*/ 48 h 56"/>
                    <a:gd name="T24" fmla="*/ 112 w 136"/>
                    <a:gd name="T25" fmla="*/ 56 h 56"/>
                    <a:gd name="T26" fmla="*/ 88 w 136"/>
                    <a:gd name="T27" fmla="*/ 48 h 56"/>
                    <a:gd name="T28" fmla="*/ 56 w 136"/>
                    <a:gd name="T29" fmla="*/ 40 h 56"/>
                    <a:gd name="T30" fmla="*/ 56 w 136"/>
                    <a:gd name="T31" fmla="*/ 40 h 56"/>
                    <a:gd name="T32" fmla="*/ 32 w 136"/>
                    <a:gd name="T33" fmla="*/ 32 h 56"/>
                    <a:gd name="T34" fmla="*/ 8 w 136"/>
                    <a:gd name="T35" fmla="*/ 24 h 56"/>
                    <a:gd name="T36" fmla="*/ 0 w 136"/>
                    <a:gd name="T37" fmla="*/ 16 h 56"/>
                    <a:gd name="T38" fmla="*/ 0 w 136"/>
                    <a:gd name="T39" fmla="*/ 8 h 5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6"/>
                    <a:gd name="T61" fmla="*/ 0 h 56"/>
                    <a:gd name="T62" fmla="*/ 136 w 136"/>
                    <a:gd name="T63" fmla="*/ 56 h 5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6" h="56">
                      <a:moveTo>
                        <a:pt x="0" y="8"/>
                      </a:moveTo>
                      <a:lnTo>
                        <a:pt x="8" y="0"/>
                      </a:lnTo>
                      <a:lnTo>
                        <a:pt x="24" y="0"/>
                      </a:lnTo>
                      <a:lnTo>
                        <a:pt x="48" y="0"/>
                      </a:lnTo>
                      <a:lnTo>
                        <a:pt x="80" y="8"/>
                      </a:lnTo>
                      <a:lnTo>
                        <a:pt x="104" y="16"/>
                      </a:lnTo>
                      <a:lnTo>
                        <a:pt x="120" y="24"/>
                      </a:lnTo>
                      <a:lnTo>
                        <a:pt x="136" y="40"/>
                      </a:lnTo>
                      <a:lnTo>
                        <a:pt x="136" y="48"/>
                      </a:lnTo>
                      <a:lnTo>
                        <a:pt x="128" y="48"/>
                      </a:lnTo>
                      <a:lnTo>
                        <a:pt x="112" y="56"/>
                      </a:lnTo>
                      <a:lnTo>
                        <a:pt x="88" y="48"/>
                      </a:lnTo>
                      <a:lnTo>
                        <a:pt x="56" y="40"/>
                      </a:lnTo>
                      <a:lnTo>
                        <a:pt x="32" y="32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4" name="Freeform 915"/>
                <p:cNvSpPr>
                  <a:spLocks/>
                </p:cNvSpPr>
                <p:nvPr/>
              </p:nvSpPr>
              <p:spPr bwMode="invGray">
                <a:xfrm>
                  <a:off x="692" y="2256"/>
                  <a:ext cx="72" cy="104"/>
                </a:xfrm>
                <a:custGeom>
                  <a:avLst/>
                  <a:gdLst>
                    <a:gd name="T0" fmla="*/ 8 w 72"/>
                    <a:gd name="T1" fmla="*/ 0 h 104"/>
                    <a:gd name="T2" fmla="*/ 32 w 72"/>
                    <a:gd name="T3" fmla="*/ 8 h 104"/>
                    <a:gd name="T4" fmla="*/ 64 w 72"/>
                    <a:gd name="T5" fmla="*/ 48 h 104"/>
                    <a:gd name="T6" fmla="*/ 64 w 72"/>
                    <a:gd name="T7" fmla="*/ 48 h 104"/>
                    <a:gd name="T8" fmla="*/ 72 w 72"/>
                    <a:gd name="T9" fmla="*/ 80 h 104"/>
                    <a:gd name="T10" fmla="*/ 64 w 72"/>
                    <a:gd name="T11" fmla="*/ 104 h 104"/>
                    <a:gd name="T12" fmla="*/ 64 w 72"/>
                    <a:gd name="T13" fmla="*/ 104 h 104"/>
                    <a:gd name="T14" fmla="*/ 40 w 72"/>
                    <a:gd name="T15" fmla="*/ 96 h 104"/>
                    <a:gd name="T16" fmla="*/ 16 w 72"/>
                    <a:gd name="T17" fmla="*/ 56 h 104"/>
                    <a:gd name="T18" fmla="*/ 16 w 72"/>
                    <a:gd name="T19" fmla="*/ 56 h 104"/>
                    <a:gd name="T20" fmla="*/ 0 w 72"/>
                    <a:gd name="T21" fmla="*/ 24 h 104"/>
                    <a:gd name="T22" fmla="*/ 8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64" y="48"/>
                      </a:lnTo>
                      <a:lnTo>
                        <a:pt x="72" y="80"/>
                      </a:lnTo>
                      <a:lnTo>
                        <a:pt x="64" y="104"/>
                      </a:lnTo>
                      <a:lnTo>
                        <a:pt x="40" y="96"/>
                      </a:lnTo>
                      <a:lnTo>
                        <a:pt x="16" y="56"/>
                      </a:lnTo>
                      <a:lnTo>
                        <a:pt x="0" y="24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5" name="Freeform 916"/>
                <p:cNvSpPr>
                  <a:spLocks/>
                </p:cNvSpPr>
                <p:nvPr/>
              </p:nvSpPr>
              <p:spPr bwMode="invGray">
                <a:xfrm>
                  <a:off x="852" y="2520"/>
                  <a:ext cx="72" cy="96"/>
                </a:xfrm>
                <a:custGeom>
                  <a:avLst/>
                  <a:gdLst>
                    <a:gd name="T0" fmla="*/ 8 w 72"/>
                    <a:gd name="T1" fmla="*/ 0 h 96"/>
                    <a:gd name="T2" fmla="*/ 32 w 72"/>
                    <a:gd name="T3" fmla="*/ 8 h 96"/>
                    <a:gd name="T4" fmla="*/ 56 w 72"/>
                    <a:gd name="T5" fmla="*/ 40 h 96"/>
                    <a:gd name="T6" fmla="*/ 56 w 72"/>
                    <a:gd name="T7" fmla="*/ 40 h 96"/>
                    <a:gd name="T8" fmla="*/ 72 w 72"/>
                    <a:gd name="T9" fmla="*/ 80 h 96"/>
                    <a:gd name="T10" fmla="*/ 64 w 72"/>
                    <a:gd name="T11" fmla="*/ 96 h 96"/>
                    <a:gd name="T12" fmla="*/ 64 w 72"/>
                    <a:gd name="T13" fmla="*/ 96 h 96"/>
                    <a:gd name="T14" fmla="*/ 40 w 72"/>
                    <a:gd name="T15" fmla="*/ 88 h 96"/>
                    <a:gd name="T16" fmla="*/ 8 w 72"/>
                    <a:gd name="T17" fmla="*/ 56 h 96"/>
                    <a:gd name="T18" fmla="*/ 8 w 72"/>
                    <a:gd name="T19" fmla="*/ 56 h 96"/>
                    <a:gd name="T20" fmla="*/ 0 w 72"/>
                    <a:gd name="T21" fmla="*/ 16 h 96"/>
                    <a:gd name="T22" fmla="*/ 8 w 72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96"/>
                    <a:gd name="T38" fmla="*/ 72 w 72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96">
                      <a:moveTo>
                        <a:pt x="8" y="0"/>
                      </a:moveTo>
                      <a:lnTo>
                        <a:pt x="32" y="8"/>
                      </a:lnTo>
                      <a:lnTo>
                        <a:pt x="56" y="40"/>
                      </a:lnTo>
                      <a:lnTo>
                        <a:pt x="72" y="80"/>
                      </a:lnTo>
                      <a:lnTo>
                        <a:pt x="64" y="96"/>
                      </a:lnTo>
                      <a:lnTo>
                        <a:pt x="40" y="88"/>
                      </a:lnTo>
                      <a:lnTo>
                        <a:pt x="8" y="56"/>
                      </a:lnTo>
                      <a:lnTo>
                        <a:pt x="0" y="16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6" name="Freeform 917"/>
                <p:cNvSpPr>
                  <a:spLocks/>
                </p:cNvSpPr>
                <p:nvPr/>
              </p:nvSpPr>
              <p:spPr bwMode="invGray">
                <a:xfrm>
                  <a:off x="844" y="2256"/>
                  <a:ext cx="72" cy="104"/>
                </a:xfrm>
                <a:custGeom>
                  <a:avLst/>
                  <a:gdLst>
                    <a:gd name="T0" fmla="*/ 64 w 72"/>
                    <a:gd name="T1" fmla="*/ 0 h 104"/>
                    <a:gd name="T2" fmla="*/ 72 w 72"/>
                    <a:gd name="T3" fmla="*/ 24 h 104"/>
                    <a:gd name="T4" fmla="*/ 56 w 72"/>
                    <a:gd name="T5" fmla="*/ 56 h 104"/>
                    <a:gd name="T6" fmla="*/ 56 w 72"/>
                    <a:gd name="T7" fmla="*/ 56 h 104"/>
                    <a:gd name="T8" fmla="*/ 32 w 72"/>
                    <a:gd name="T9" fmla="*/ 88 h 104"/>
                    <a:gd name="T10" fmla="*/ 8 w 72"/>
                    <a:gd name="T11" fmla="*/ 104 h 104"/>
                    <a:gd name="T12" fmla="*/ 8 w 72"/>
                    <a:gd name="T13" fmla="*/ 104 h 104"/>
                    <a:gd name="T14" fmla="*/ 0 w 72"/>
                    <a:gd name="T15" fmla="*/ 80 h 104"/>
                    <a:gd name="T16" fmla="*/ 8 w 72"/>
                    <a:gd name="T17" fmla="*/ 40 h 104"/>
                    <a:gd name="T18" fmla="*/ 8 w 72"/>
                    <a:gd name="T19" fmla="*/ 40 h 104"/>
                    <a:gd name="T20" fmla="*/ 40 w 72"/>
                    <a:gd name="T21" fmla="*/ 8 h 104"/>
                    <a:gd name="T22" fmla="*/ 64 w 72"/>
                    <a:gd name="T23" fmla="*/ 0 h 10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72"/>
                    <a:gd name="T37" fmla="*/ 0 h 104"/>
                    <a:gd name="T38" fmla="*/ 72 w 72"/>
                    <a:gd name="T39" fmla="*/ 104 h 10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72" h="104">
                      <a:moveTo>
                        <a:pt x="64" y="0"/>
                      </a:moveTo>
                      <a:lnTo>
                        <a:pt x="72" y="24"/>
                      </a:lnTo>
                      <a:lnTo>
                        <a:pt x="56" y="56"/>
                      </a:lnTo>
                      <a:lnTo>
                        <a:pt x="32" y="88"/>
                      </a:lnTo>
                      <a:lnTo>
                        <a:pt x="8" y="104"/>
                      </a:lnTo>
                      <a:lnTo>
                        <a:pt x="0" y="80"/>
                      </a:lnTo>
                      <a:lnTo>
                        <a:pt x="8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47" name="Freeform 918"/>
                <p:cNvSpPr>
                  <a:spLocks/>
                </p:cNvSpPr>
                <p:nvPr/>
              </p:nvSpPr>
              <p:spPr bwMode="invGray">
                <a:xfrm>
                  <a:off x="700" y="2520"/>
                  <a:ext cx="80" cy="96"/>
                </a:xfrm>
                <a:custGeom>
                  <a:avLst/>
                  <a:gdLst>
                    <a:gd name="T0" fmla="*/ 64 w 80"/>
                    <a:gd name="T1" fmla="*/ 0 h 96"/>
                    <a:gd name="T2" fmla="*/ 80 w 80"/>
                    <a:gd name="T3" fmla="*/ 16 h 96"/>
                    <a:gd name="T4" fmla="*/ 64 w 80"/>
                    <a:gd name="T5" fmla="*/ 56 h 96"/>
                    <a:gd name="T6" fmla="*/ 64 w 80"/>
                    <a:gd name="T7" fmla="*/ 56 h 96"/>
                    <a:gd name="T8" fmla="*/ 40 w 80"/>
                    <a:gd name="T9" fmla="*/ 88 h 96"/>
                    <a:gd name="T10" fmla="*/ 8 w 80"/>
                    <a:gd name="T11" fmla="*/ 96 h 96"/>
                    <a:gd name="T12" fmla="*/ 8 w 80"/>
                    <a:gd name="T13" fmla="*/ 96 h 96"/>
                    <a:gd name="T14" fmla="*/ 0 w 80"/>
                    <a:gd name="T15" fmla="*/ 80 h 96"/>
                    <a:gd name="T16" fmla="*/ 16 w 80"/>
                    <a:gd name="T17" fmla="*/ 40 h 96"/>
                    <a:gd name="T18" fmla="*/ 16 w 80"/>
                    <a:gd name="T19" fmla="*/ 40 h 96"/>
                    <a:gd name="T20" fmla="*/ 40 w 80"/>
                    <a:gd name="T21" fmla="*/ 8 h 96"/>
                    <a:gd name="T22" fmla="*/ 64 w 80"/>
                    <a:gd name="T23" fmla="*/ 0 h 9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80"/>
                    <a:gd name="T37" fmla="*/ 0 h 96"/>
                    <a:gd name="T38" fmla="*/ 80 w 80"/>
                    <a:gd name="T39" fmla="*/ 96 h 9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80" h="96">
                      <a:moveTo>
                        <a:pt x="64" y="0"/>
                      </a:moveTo>
                      <a:lnTo>
                        <a:pt x="80" y="16"/>
                      </a:lnTo>
                      <a:lnTo>
                        <a:pt x="64" y="56"/>
                      </a:lnTo>
                      <a:lnTo>
                        <a:pt x="40" y="88"/>
                      </a:lnTo>
                      <a:lnTo>
                        <a:pt x="8" y="96"/>
                      </a:lnTo>
                      <a:lnTo>
                        <a:pt x="0" y="80"/>
                      </a:lnTo>
                      <a:lnTo>
                        <a:pt x="16" y="40"/>
                      </a:lnTo>
                      <a:lnTo>
                        <a:pt x="40" y="8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3713" name="Freeform 919"/>
              <p:cNvSpPr>
                <a:spLocks/>
              </p:cNvSpPr>
              <p:nvPr/>
            </p:nvSpPr>
            <p:spPr bwMode="invGray">
              <a:xfrm>
                <a:off x="572" y="1295"/>
                <a:ext cx="472" cy="334"/>
              </a:xfrm>
              <a:custGeom>
                <a:avLst/>
                <a:gdLst>
                  <a:gd name="T0" fmla="*/ 1 w 672"/>
                  <a:gd name="T1" fmla="*/ 2 h 424"/>
                  <a:gd name="T2" fmla="*/ 1 w 672"/>
                  <a:gd name="T3" fmla="*/ 2 h 424"/>
                  <a:gd name="T4" fmla="*/ 1 w 672"/>
                  <a:gd name="T5" fmla="*/ 2 h 424"/>
                  <a:gd name="T6" fmla="*/ 1 w 672"/>
                  <a:gd name="T7" fmla="*/ 2 h 424"/>
                  <a:gd name="T8" fmla="*/ 1 w 672"/>
                  <a:gd name="T9" fmla="*/ 2 h 424"/>
                  <a:gd name="T10" fmla="*/ 1 w 672"/>
                  <a:gd name="T11" fmla="*/ 2 h 424"/>
                  <a:gd name="T12" fmla="*/ 1 w 672"/>
                  <a:gd name="T13" fmla="*/ 2 h 424"/>
                  <a:gd name="T14" fmla="*/ 1 w 672"/>
                  <a:gd name="T15" fmla="*/ 2 h 424"/>
                  <a:gd name="T16" fmla="*/ 1 w 672"/>
                  <a:gd name="T17" fmla="*/ 2 h 424"/>
                  <a:gd name="T18" fmla="*/ 1 w 672"/>
                  <a:gd name="T19" fmla="*/ 2 h 424"/>
                  <a:gd name="T20" fmla="*/ 1 w 672"/>
                  <a:gd name="T21" fmla="*/ 2 h 424"/>
                  <a:gd name="T22" fmla="*/ 1 w 672"/>
                  <a:gd name="T23" fmla="*/ 2 h 424"/>
                  <a:gd name="T24" fmla="*/ 1 w 672"/>
                  <a:gd name="T25" fmla="*/ 2 h 424"/>
                  <a:gd name="T26" fmla="*/ 0 w 672"/>
                  <a:gd name="T27" fmla="*/ 2 h 424"/>
                  <a:gd name="T28" fmla="*/ 0 w 672"/>
                  <a:gd name="T29" fmla="*/ 2 h 424"/>
                  <a:gd name="T30" fmla="*/ 1 w 672"/>
                  <a:gd name="T31" fmla="*/ 2 h 424"/>
                  <a:gd name="T32" fmla="*/ 1 w 672"/>
                  <a:gd name="T33" fmla="*/ 2 h 424"/>
                  <a:gd name="T34" fmla="*/ 1 w 672"/>
                  <a:gd name="T35" fmla="*/ 2 h 424"/>
                  <a:gd name="T36" fmla="*/ 1 w 672"/>
                  <a:gd name="T37" fmla="*/ 2 h 424"/>
                  <a:gd name="T38" fmla="*/ 1 w 672"/>
                  <a:gd name="T39" fmla="*/ 2 h 424"/>
                  <a:gd name="T40" fmla="*/ 1 w 672"/>
                  <a:gd name="T41" fmla="*/ 0 h 424"/>
                  <a:gd name="T42" fmla="*/ 1 w 672"/>
                  <a:gd name="T43" fmla="*/ 0 h 424"/>
                  <a:gd name="T44" fmla="*/ 1 w 672"/>
                  <a:gd name="T45" fmla="*/ 2 h 424"/>
                  <a:gd name="T46" fmla="*/ 1 w 672"/>
                  <a:gd name="T47" fmla="*/ 2 h 424"/>
                  <a:gd name="T48" fmla="*/ 1 w 672"/>
                  <a:gd name="T49" fmla="*/ 2 h 424"/>
                  <a:gd name="T50" fmla="*/ 1 w 672"/>
                  <a:gd name="T51" fmla="*/ 2 h 424"/>
                  <a:gd name="T52" fmla="*/ 1 w 672"/>
                  <a:gd name="T53" fmla="*/ 2 h 424"/>
                  <a:gd name="T54" fmla="*/ 1 w 672"/>
                  <a:gd name="T55" fmla="*/ 2 h 42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672"/>
                  <a:gd name="T85" fmla="*/ 0 h 424"/>
                  <a:gd name="T86" fmla="*/ 672 w 672"/>
                  <a:gd name="T87" fmla="*/ 424 h 42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672" h="424">
                    <a:moveTo>
                      <a:pt x="672" y="216"/>
                    </a:moveTo>
                    <a:lnTo>
                      <a:pt x="664" y="256"/>
                    </a:lnTo>
                    <a:lnTo>
                      <a:pt x="648" y="296"/>
                    </a:lnTo>
                    <a:lnTo>
                      <a:pt x="616" y="328"/>
                    </a:lnTo>
                    <a:lnTo>
                      <a:pt x="576" y="360"/>
                    </a:lnTo>
                    <a:lnTo>
                      <a:pt x="464" y="408"/>
                    </a:lnTo>
                    <a:lnTo>
                      <a:pt x="336" y="424"/>
                    </a:lnTo>
                    <a:lnTo>
                      <a:pt x="208" y="408"/>
                    </a:lnTo>
                    <a:lnTo>
                      <a:pt x="96" y="360"/>
                    </a:lnTo>
                    <a:lnTo>
                      <a:pt x="56" y="328"/>
                    </a:lnTo>
                    <a:lnTo>
                      <a:pt x="24" y="296"/>
                    </a:lnTo>
                    <a:lnTo>
                      <a:pt x="8" y="256"/>
                    </a:lnTo>
                    <a:lnTo>
                      <a:pt x="0" y="216"/>
                    </a:lnTo>
                    <a:lnTo>
                      <a:pt x="8" y="168"/>
                    </a:lnTo>
                    <a:lnTo>
                      <a:pt x="24" y="128"/>
                    </a:lnTo>
                    <a:lnTo>
                      <a:pt x="56" y="96"/>
                    </a:lnTo>
                    <a:lnTo>
                      <a:pt x="96" y="64"/>
                    </a:lnTo>
                    <a:lnTo>
                      <a:pt x="208" y="16"/>
                    </a:lnTo>
                    <a:lnTo>
                      <a:pt x="336" y="0"/>
                    </a:lnTo>
                    <a:lnTo>
                      <a:pt x="464" y="16"/>
                    </a:lnTo>
                    <a:lnTo>
                      <a:pt x="576" y="64"/>
                    </a:lnTo>
                    <a:lnTo>
                      <a:pt x="616" y="96"/>
                    </a:lnTo>
                    <a:lnTo>
                      <a:pt x="648" y="128"/>
                    </a:lnTo>
                    <a:lnTo>
                      <a:pt x="664" y="168"/>
                    </a:lnTo>
                    <a:lnTo>
                      <a:pt x="672" y="21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B3B3B3"/>
                  </a:gs>
                  <a:gs pos="100000">
                    <a:srgbClr val="808080"/>
                  </a:gs>
                </a:gsLst>
                <a:path path="rect">
                  <a:fillToRect l="50000" t="50000" r="50000" b="50000"/>
                </a:path>
              </a:gradFill>
              <a:ln w="317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714" name="Group 920"/>
              <p:cNvGrpSpPr>
                <a:grpSpLocks/>
              </p:cNvGrpSpPr>
              <p:nvPr/>
            </p:nvGrpSpPr>
            <p:grpSpPr bwMode="auto">
              <a:xfrm>
                <a:off x="632" y="1338"/>
                <a:ext cx="352" cy="248"/>
                <a:chOff x="636" y="2320"/>
                <a:chExt cx="352" cy="248"/>
              </a:xfrm>
            </p:grpSpPr>
            <p:sp>
              <p:nvSpPr>
                <p:cNvPr id="113715" name="Freeform 921"/>
                <p:cNvSpPr>
                  <a:spLocks/>
                </p:cNvSpPr>
                <p:nvPr/>
              </p:nvSpPr>
              <p:spPr bwMode="invGray">
                <a:xfrm>
                  <a:off x="788" y="2424"/>
                  <a:ext cx="32" cy="16"/>
                </a:xfrm>
                <a:custGeom>
                  <a:avLst/>
                  <a:gdLst>
                    <a:gd name="T0" fmla="*/ 32 w 32"/>
                    <a:gd name="T1" fmla="*/ 8 h 16"/>
                    <a:gd name="T2" fmla="*/ 32 w 32"/>
                    <a:gd name="T3" fmla="*/ 16 h 16"/>
                    <a:gd name="T4" fmla="*/ 16 w 32"/>
                    <a:gd name="T5" fmla="*/ 16 h 16"/>
                    <a:gd name="T6" fmla="*/ 16 w 32"/>
                    <a:gd name="T7" fmla="*/ 16 h 16"/>
                    <a:gd name="T8" fmla="*/ 8 w 32"/>
                    <a:gd name="T9" fmla="*/ 16 h 16"/>
                    <a:gd name="T10" fmla="*/ 0 w 32"/>
                    <a:gd name="T11" fmla="*/ 8 h 16"/>
                    <a:gd name="T12" fmla="*/ 0 w 32"/>
                    <a:gd name="T13" fmla="*/ 8 h 16"/>
                    <a:gd name="T14" fmla="*/ 8 w 32"/>
                    <a:gd name="T15" fmla="*/ 0 h 16"/>
                    <a:gd name="T16" fmla="*/ 16 w 32"/>
                    <a:gd name="T17" fmla="*/ 0 h 16"/>
                    <a:gd name="T18" fmla="*/ 16 w 32"/>
                    <a:gd name="T19" fmla="*/ 0 h 16"/>
                    <a:gd name="T20" fmla="*/ 32 w 32"/>
                    <a:gd name="T21" fmla="*/ 0 h 16"/>
                    <a:gd name="T22" fmla="*/ 32 w 32"/>
                    <a:gd name="T23" fmla="*/ 8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16"/>
                    <a:gd name="T38" fmla="*/ 32 w 32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16">
                      <a:moveTo>
                        <a:pt x="32" y="8"/>
                      </a:moveTo>
                      <a:lnTo>
                        <a:pt x="32" y="16"/>
                      </a:lnTo>
                      <a:lnTo>
                        <a:pt x="16" y="16"/>
                      </a:lnTo>
                      <a:lnTo>
                        <a:pt x="8" y="16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16" name="Freeform 922"/>
                <p:cNvSpPr>
                  <a:spLocks/>
                </p:cNvSpPr>
                <p:nvPr/>
              </p:nvSpPr>
              <p:spPr bwMode="invGray">
                <a:xfrm>
                  <a:off x="924" y="2416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16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16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17" name="Freeform 923"/>
                <p:cNvSpPr>
                  <a:spLocks/>
                </p:cNvSpPr>
                <p:nvPr/>
              </p:nvSpPr>
              <p:spPr bwMode="invGray">
                <a:xfrm>
                  <a:off x="908" y="2512"/>
                  <a:ext cx="40" cy="32"/>
                </a:xfrm>
                <a:custGeom>
                  <a:avLst/>
                  <a:gdLst>
                    <a:gd name="T0" fmla="*/ 40 w 40"/>
                    <a:gd name="T1" fmla="*/ 32 h 32"/>
                    <a:gd name="T2" fmla="*/ 24 w 40"/>
                    <a:gd name="T3" fmla="*/ 32 h 32"/>
                    <a:gd name="T4" fmla="*/ 8 w 40"/>
                    <a:gd name="T5" fmla="*/ 24 h 32"/>
                    <a:gd name="T6" fmla="*/ 8 w 40"/>
                    <a:gd name="T7" fmla="*/ 24 h 32"/>
                    <a:gd name="T8" fmla="*/ 0 w 40"/>
                    <a:gd name="T9" fmla="*/ 8 h 32"/>
                    <a:gd name="T10" fmla="*/ 0 w 40"/>
                    <a:gd name="T11" fmla="*/ 0 h 32"/>
                    <a:gd name="T12" fmla="*/ 0 w 40"/>
                    <a:gd name="T13" fmla="*/ 0 h 32"/>
                    <a:gd name="T14" fmla="*/ 16 w 40"/>
                    <a:gd name="T15" fmla="*/ 0 h 32"/>
                    <a:gd name="T16" fmla="*/ 32 w 40"/>
                    <a:gd name="T17" fmla="*/ 8 h 32"/>
                    <a:gd name="T18" fmla="*/ 32 w 40"/>
                    <a:gd name="T19" fmla="*/ 8 h 32"/>
                    <a:gd name="T20" fmla="*/ 40 w 40"/>
                    <a:gd name="T21" fmla="*/ 24 h 32"/>
                    <a:gd name="T22" fmla="*/ 40 w 40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32"/>
                    <a:gd name="T38" fmla="*/ 40 w 40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32">
                      <a:moveTo>
                        <a:pt x="40" y="32"/>
                      </a:moveTo>
                      <a:lnTo>
                        <a:pt x="24" y="32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0" y="24"/>
                      </a:lnTo>
                      <a:lnTo>
                        <a:pt x="4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18" name="Freeform 924"/>
                <p:cNvSpPr>
                  <a:spLocks/>
                </p:cNvSpPr>
                <p:nvPr/>
              </p:nvSpPr>
              <p:spPr bwMode="invGray">
                <a:xfrm>
                  <a:off x="780" y="2328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8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24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24 w 32"/>
                    <a:gd name="T21" fmla="*/ 48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8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8"/>
                      </a:lnTo>
                      <a:lnTo>
                        <a:pt x="32" y="24"/>
                      </a:lnTo>
                      <a:lnTo>
                        <a:pt x="24" y="48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19" name="Freeform 925"/>
                <p:cNvSpPr>
                  <a:spLocks/>
                </p:cNvSpPr>
                <p:nvPr/>
              </p:nvSpPr>
              <p:spPr bwMode="invGray">
                <a:xfrm>
                  <a:off x="676" y="2432"/>
                  <a:ext cx="64" cy="24"/>
                </a:xfrm>
                <a:custGeom>
                  <a:avLst/>
                  <a:gdLst>
                    <a:gd name="T0" fmla="*/ 64 w 64"/>
                    <a:gd name="T1" fmla="*/ 16 h 24"/>
                    <a:gd name="T2" fmla="*/ 56 w 64"/>
                    <a:gd name="T3" fmla="*/ 24 h 24"/>
                    <a:gd name="T4" fmla="*/ 32 w 64"/>
                    <a:gd name="T5" fmla="*/ 24 h 24"/>
                    <a:gd name="T6" fmla="*/ 32 w 64"/>
                    <a:gd name="T7" fmla="*/ 24 h 24"/>
                    <a:gd name="T8" fmla="*/ 8 w 64"/>
                    <a:gd name="T9" fmla="*/ 24 h 24"/>
                    <a:gd name="T10" fmla="*/ 0 w 64"/>
                    <a:gd name="T11" fmla="*/ 16 h 24"/>
                    <a:gd name="T12" fmla="*/ 0 w 64"/>
                    <a:gd name="T13" fmla="*/ 16 h 24"/>
                    <a:gd name="T14" fmla="*/ 8 w 64"/>
                    <a:gd name="T15" fmla="*/ 8 h 24"/>
                    <a:gd name="T16" fmla="*/ 32 w 64"/>
                    <a:gd name="T17" fmla="*/ 0 h 24"/>
                    <a:gd name="T18" fmla="*/ 32 w 64"/>
                    <a:gd name="T19" fmla="*/ 0 h 24"/>
                    <a:gd name="T20" fmla="*/ 56 w 64"/>
                    <a:gd name="T21" fmla="*/ 8 h 24"/>
                    <a:gd name="T22" fmla="*/ 64 w 64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24"/>
                    <a:gd name="T38" fmla="*/ 64 w 64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24">
                      <a:moveTo>
                        <a:pt x="64" y="16"/>
                      </a:moveTo>
                      <a:lnTo>
                        <a:pt x="56" y="24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56" y="8"/>
                      </a:lnTo>
                      <a:lnTo>
                        <a:pt x="64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0" name="Freeform 926"/>
                <p:cNvSpPr>
                  <a:spLocks/>
                </p:cNvSpPr>
                <p:nvPr/>
              </p:nvSpPr>
              <p:spPr bwMode="invGray">
                <a:xfrm>
                  <a:off x="788" y="2520"/>
                  <a:ext cx="32" cy="48"/>
                </a:xfrm>
                <a:custGeom>
                  <a:avLst/>
                  <a:gdLst>
                    <a:gd name="T0" fmla="*/ 16 w 32"/>
                    <a:gd name="T1" fmla="*/ 48 h 48"/>
                    <a:gd name="T2" fmla="*/ 8 w 32"/>
                    <a:gd name="T3" fmla="*/ 40 h 48"/>
                    <a:gd name="T4" fmla="*/ 0 w 32"/>
                    <a:gd name="T5" fmla="*/ 24 h 48"/>
                    <a:gd name="T6" fmla="*/ 0 w 32"/>
                    <a:gd name="T7" fmla="*/ 24 h 48"/>
                    <a:gd name="T8" fmla="*/ 8 w 32"/>
                    <a:gd name="T9" fmla="*/ 8 h 48"/>
                    <a:gd name="T10" fmla="*/ 16 w 32"/>
                    <a:gd name="T11" fmla="*/ 0 h 48"/>
                    <a:gd name="T12" fmla="*/ 16 w 32"/>
                    <a:gd name="T13" fmla="*/ 0 h 48"/>
                    <a:gd name="T14" fmla="*/ 32 w 32"/>
                    <a:gd name="T15" fmla="*/ 8 h 48"/>
                    <a:gd name="T16" fmla="*/ 32 w 32"/>
                    <a:gd name="T17" fmla="*/ 24 h 48"/>
                    <a:gd name="T18" fmla="*/ 32 w 32"/>
                    <a:gd name="T19" fmla="*/ 24 h 48"/>
                    <a:gd name="T20" fmla="*/ 32 w 32"/>
                    <a:gd name="T21" fmla="*/ 40 h 48"/>
                    <a:gd name="T22" fmla="*/ 16 w 32"/>
                    <a:gd name="T23" fmla="*/ 48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"/>
                    <a:gd name="T37" fmla="*/ 0 h 48"/>
                    <a:gd name="T38" fmla="*/ 32 w 32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" h="48">
                      <a:moveTo>
                        <a:pt x="16" y="48"/>
                      </a:moveTo>
                      <a:lnTo>
                        <a:pt x="8" y="40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32" y="24"/>
                      </a:lnTo>
                      <a:lnTo>
                        <a:pt x="32" y="40"/>
                      </a:lnTo>
                      <a:lnTo>
                        <a:pt x="16" y="4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1" name="Freeform 927"/>
                <p:cNvSpPr>
                  <a:spLocks/>
                </p:cNvSpPr>
                <p:nvPr/>
              </p:nvSpPr>
              <p:spPr bwMode="invGray">
                <a:xfrm>
                  <a:off x="660" y="2352"/>
                  <a:ext cx="48" cy="40"/>
                </a:xfrm>
                <a:custGeom>
                  <a:avLst/>
                  <a:gdLst>
                    <a:gd name="T0" fmla="*/ 48 w 48"/>
                    <a:gd name="T1" fmla="*/ 32 h 40"/>
                    <a:gd name="T2" fmla="*/ 32 w 48"/>
                    <a:gd name="T3" fmla="*/ 40 h 40"/>
                    <a:gd name="T4" fmla="*/ 16 w 48"/>
                    <a:gd name="T5" fmla="*/ 24 h 40"/>
                    <a:gd name="T6" fmla="*/ 16 w 48"/>
                    <a:gd name="T7" fmla="*/ 24 h 40"/>
                    <a:gd name="T8" fmla="*/ 0 w 48"/>
                    <a:gd name="T9" fmla="*/ 16 h 40"/>
                    <a:gd name="T10" fmla="*/ 0 w 48"/>
                    <a:gd name="T11" fmla="*/ 0 h 40"/>
                    <a:gd name="T12" fmla="*/ 0 w 48"/>
                    <a:gd name="T13" fmla="*/ 0 h 40"/>
                    <a:gd name="T14" fmla="*/ 16 w 48"/>
                    <a:gd name="T15" fmla="*/ 0 h 40"/>
                    <a:gd name="T16" fmla="*/ 32 w 48"/>
                    <a:gd name="T17" fmla="*/ 8 h 40"/>
                    <a:gd name="T18" fmla="*/ 32 w 48"/>
                    <a:gd name="T19" fmla="*/ 8 h 40"/>
                    <a:gd name="T20" fmla="*/ 48 w 48"/>
                    <a:gd name="T21" fmla="*/ 24 h 40"/>
                    <a:gd name="T22" fmla="*/ 48 w 48"/>
                    <a:gd name="T23" fmla="*/ 32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48" y="32"/>
                      </a:moveTo>
                      <a:lnTo>
                        <a:pt x="32" y="40"/>
                      </a:lnTo>
                      <a:lnTo>
                        <a:pt x="16" y="24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48" y="24"/>
                      </a:lnTo>
                      <a:lnTo>
                        <a:pt x="48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2" name="Freeform 928"/>
                <p:cNvSpPr>
                  <a:spLocks/>
                </p:cNvSpPr>
                <p:nvPr/>
              </p:nvSpPr>
              <p:spPr bwMode="invGray">
                <a:xfrm>
                  <a:off x="892" y="2344"/>
                  <a:ext cx="48" cy="32"/>
                </a:xfrm>
                <a:custGeom>
                  <a:avLst/>
                  <a:gdLst>
                    <a:gd name="T0" fmla="*/ 0 w 48"/>
                    <a:gd name="T1" fmla="*/ 32 h 32"/>
                    <a:gd name="T2" fmla="*/ 0 w 48"/>
                    <a:gd name="T3" fmla="*/ 24 h 32"/>
                    <a:gd name="T4" fmla="*/ 8 w 48"/>
                    <a:gd name="T5" fmla="*/ 8 h 32"/>
                    <a:gd name="T6" fmla="*/ 8 w 48"/>
                    <a:gd name="T7" fmla="*/ 8 h 32"/>
                    <a:gd name="T8" fmla="*/ 32 w 48"/>
                    <a:gd name="T9" fmla="*/ 0 h 32"/>
                    <a:gd name="T10" fmla="*/ 48 w 48"/>
                    <a:gd name="T11" fmla="*/ 0 h 32"/>
                    <a:gd name="T12" fmla="*/ 48 w 48"/>
                    <a:gd name="T13" fmla="*/ 0 h 32"/>
                    <a:gd name="T14" fmla="*/ 48 w 48"/>
                    <a:gd name="T15" fmla="*/ 8 h 32"/>
                    <a:gd name="T16" fmla="*/ 32 w 48"/>
                    <a:gd name="T17" fmla="*/ 24 h 32"/>
                    <a:gd name="T18" fmla="*/ 32 w 48"/>
                    <a:gd name="T19" fmla="*/ 24 h 32"/>
                    <a:gd name="T20" fmla="*/ 16 w 48"/>
                    <a:gd name="T21" fmla="*/ 32 h 32"/>
                    <a:gd name="T22" fmla="*/ 0 w 48"/>
                    <a:gd name="T23" fmla="*/ 32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32"/>
                    <a:gd name="T38" fmla="*/ 48 w 48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32">
                      <a:moveTo>
                        <a:pt x="0" y="32"/>
                      </a:move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32" y="0"/>
                      </a:lnTo>
                      <a:lnTo>
                        <a:pt x="48" y="0"/>
                      </a:lnTo>
                      <a:lnTo>
                        <a:pt x="48" y="8"/>
                      </a:lnTo>
                      <a:lnTo>
                        <a:pt x="32" y="24"/>
                      </a:lnTo>
                      <a:lnTo>
                        <a:pt x="16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3" name="Freeform 929"/>
                <p:cNvSpPr>
                  <a:spLocks/>
                </p:cNvSpPr>
                <p:nvPr/>
              </p:nvSpPr>
              <p:spPr bwMode="invGray">
                <a:xfrm>
                  <a:off x="876" y="2400"/>
                  <a:ext cx="48" cy="24"/>
                </a:xfrm>
                <a:custGeom>
                  <a:avLst/>
                  <a:gdLst>
                    <a:gd name="T0" fmla="*/ 0 w 48"/>
                    <a:gd name="T1" fmla="*/ 24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32 w 48"/>
                    <a:gd name="T9" fmla="*/ 0 h 24"/>
                    <a:gd name="T10" fmla="*/ 48 w 48"/>
                    <a:gd name="T11" fmla="*/ 8 h 24"/>
                    <a:gd name="T12" fmla="*/ 48 w 48"/>
                    <a:gd name="T13" fmla="*/ 8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24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24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4" name="Freeform 930"/>
                <p:cNvSpPr>
                  <a:spLocks/>
                </p:cNvSpPr>
                <p:nvPr/>
              </p:nvSpPr>
              <p:spPr bwMode="invGray">
                <a:xfrm>
                  <a:off x="660" y="2480"/>
                  <a:ext cx="48" cy="24"/>
                </a:xfrm>
                <a:custGeom>
                  <a:avLst/>
                  <a:gdLst>
                    <a:gd name="T0" fmla="*/ 0 w 48"/>
                    <a:gd name="T1" fmla="*/ 16 h 24"/>
                    <a:gd name="T2" fmla="*/ 0 w 48"/>
                    <a:gd name="T3" fmla="*/ 8 h 24"/>
                    <a:gd name="T4" fmla="*/ 16 w 48"/>
                    <a:gd name="T5" fmla="*/ 0 h 24"/>
                    <a:gd name="T6" fmla="*/ 16 w 48"/>
                    <a:gd name="T7" fmla="*/ 0 h 24"/>
                    <a:gd name="T8" fmla="*/ 40 w 48"/>
                    <a:gd name="T9" fmla="*/ 0 h 24"/>
                    <a:gd name="T10" fmla="*/ 48 w 48"/>
                    <a:gd name="T11" fmla="*/ 0 h 24"/>
                    <a:gd name="T12" fmla="*/ 48 w 48"/>
                    <a:gd name="T13" fmla="*/ 0 h 24"/>
                    <a:gd name="T14" fmla="*/ 48 w 48"/>
                    <a:gd name="T15" fmla="*/ 16 h 24"/>
                    <a:gd name="T16" fmla="*/ 32 w 48"/>
                    <a:gd name="T17" fmla="*/ 24 h 24"/>
                    <a:gd name="T18" fmla="*/ 32 w 48"/>
                    <a:gd name="T19" fmla="*/ 24 h 24"/>
                    <a:gd name="T20" fmla="*/ 8 w 48"/>
                    <a:gd name="T21" fmla="*/ 24 h 24"/>
                    <a:gd name="T22" fmla="*/ 0 w 48"/>
                    <a:gd name="T23" fmla="*/ 16 h 2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4"/>
                    <a:gd name="T38" fmla="*/ 48 w 48"/>
                    <a:gd name="T39" fmla="*/ 24 h 2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4">
                      <a:moveTo>
                        <a:pt x="0" y="16"/>
                      </a:moveTo>
                      <a:lnTo>
                        <a:pt x="0" y="8"/>
                      </a:lnTo>
                      <a:lnTo>
                        <a:pt x="16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48" y="16"/>
                      </a:lnTo>
                      <a:lnTo>
                        <a:pt x="32" y="24"/>
                      </a:lnTo>
                      <a:lnTo>
                        <a:pt x="8" y="24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5" name="Freeform 931"/>
                <p:cNvSpPr>
                  <a:spLocks/>
                </p:cNvSpPr>
                <p:nvPr/>
              </p:nvSpPr>
              <p:spPr bwMode="invGray">
                <a:xfrm>
                  <a:off x="732" y="2456"/>
                  <a:ext cx="48" cy="40"/>
                </a:xfrm>
                <a:custGeom>
                  <a:avLst/>
                  <a:gdLst>
                    <a:gd name="T0" fmla="*/ 8 w 48"/>
                    <a:gd name="T1" fmla="*/ 40 h 40"/>
                    <a:gd name="T2" fmla="*/ 0 w 48"/>
                    <a:gd name="T3" fmla="*/ 24 h 40"/>
                    <a:gd name="T4" fmla="*/ 16 w 48"/>
                    <a:gd name="T5" fmla="*/ 16 h 40"/>
                    <a:gd name="T6" fmla="*/ 16 w 48"/>
                    <a:gd name="T7" fmla="*/ 16 h 40"/>
                    <a:gd name="T8" fmla="*/ 32 w 48"/>
                    <a:gd name="T9" fmla="*/ 0 h 40"/>
                    <a:gd name="T10" fmla="*/ 48 w 48"/>
                    <a:gd name="T11" fmla="*/ 8 h 40"/>
                    <a:gd name="T12" fmla="*/ 48 w 48"/>
                    <a:gd name="T13" fmla="*/ 8 h 40"/>
                    <a:gd name="T14" fmla="*/ 48 w 48"/>
                    <a:gd name="T15" fmla="*/ 16 h 40"/>
                    <a:gd name="T16" fmla="*/ 40 w 48"/>
                    <a:gd name="T17" fmla="*/ 32 h 40"/>
                    <a:gd name="T18" fmla="*/ 40 w 48"/>
                    <a:gd name="T19" fmla="*/ 32 h 40"/>
                    <a:gd name="T20" fmla="*/ 16 w 48"/>
                    <a:gd name="T21" fmla="*/ 40 h 40"/>
                    <a:gd name="T22" fmla="*/ 8 w 48"/>
                    <a:gd name="T23" fmla="*/ 4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40"/>
                    <a:gd name="T38" fmla="*/ 48 w 48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40">
                      <a:moveTo>
                        <a:pt x="8" y="40"/>
                      </a:moveTo>
                      <a:lnTo>
                        <a:pt x="0" y="24"/>
                      </a:lnTo>
                      <a:lnTo>
                        <a:pt x="16" y="16"/>
                      </a:ln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48" y="16"/>
                      </a:lnTo>
                      <a:lnTo>
                        <a:pt x="40" y="32"/>
                      </a:lnTo>
                      <a:lnTo>
                        <a:pt x="16" y="40"/>
                      </a:lnTo>
                      <a:lnTo>
                        <a:pt x="8" y="4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6" name="Freeform 932"/>
                <p:cNvSpPr>
                  <a:spLocks/>
                </p:cNvSpPr>
                <p:nvPr/>
              </p:nvSpPr>
              <p:spPr bwMode="invGray">
                <a:xfrm>
                  <a:off x="924" y="2472"/>
                  <a:ext cx="56" cy="32"/>
                </a:xfrm>
                <a:custGeom>
                  <a:avLst/>
                  <a:gdLst>
                    <a:gd name="T0" fmla="*/ 0 w 56"/>
                    <a:gd name="T1" fmla="*/ 8 h 32"/>
                    <a:gd name="T2" fmla="*/ 16 w 56"/>
                    <a:gd name="T3" fmla="*/ 0 h 32"/>
                    <a:gd name="T4" fmla="*/ 32 w 56"/>
                    <a:gd name="T5" fmla="*/ 8 h 32"/>
                    <a:gd name="T6" fmla="*/ 32 w 56"/>
                    <a:gd name="T7" fmla="*/ 8 h 32"/>
                    <a:gd name="T8" fmla="*/ 56 w 56"/>
                    <a:gd name="T9" fmla="*/ 16 h 32"/>
                    <a:gd name="T10" fmla="*/ 56 w 56"/>
                    <a:gd name="T11" fmla="*/ 24 h 32"/>
                    <a:gd name="T12" fmla="*/ 56 w 56"/>
                    <a:gd name="T13" fmla="*/ 24 h 32"/>
                    <a:gd name="T14" fmla="*/ 48 w 56"/>
                    <a:gd name="T15" fmla="*/ 32 h 32"/>
                    <a:gd name="T16" fmla="*/ 24 w 56"/>
                    <a:gd name="T17" fmla="*/ 24 h 32"/>
                    <a:gd name="T18" fmla="*/ 24 w 56"/>
                    <a:gd name="T19" fmla="*/ 24 h 32"/>
                    <a:gd name="T20" fmla="*/ 0 w 56"/>
                    <a:gd name="T21" fmla="*/ 16 h 32"/>
                    <a:gd name="T22" fmla="*/ 0 w 56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6"/>
                    <a:gd name="T37" fmla="*/ 0 h 32"/>
                    <a:gd name="T38" fmla="*/ 56 w 56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6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32" y="8"/>
                      </a:lnTo>
                      <a:lnTo>
                        <a:pt x="56" y="16"/>
                      </a:lnTo>
                      <a:lnTo>
                        <a:pt x="56" y="24"/>
                      </a:lnTo>
                      <a:lnTo>
                        <a:pt x="48" y="32"/>
                      </a:lnTo>
                      <a:lnTo>
                        <a:pt x="24" y="24"/>
                      </a:lnTo>
                      <a:lnTo>
                        <a:pt x="0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7" name="Freeform 933"/>
                <p:cNvSpPr>
                  <a:spLocks/>
                </p:cNvSpPr>
                <p:nvPr/>
              </p:nvSpPr>
              <p:spPr bwMode="invGray">
                <a:xfrm>
                  <a:off x="636" y="2392"/>
                  <a:ext cx="64" cy="32"/>
                </a:xfrm>
                <a:custGeom>
                  <a:avLst/>
                  <a:gdLst>
                    <a:gd name="T0" fmla="*/ 0 w 64"/>
                    <a:gd name="T1" fmla="*/ 8 h 32"/>
                    <a:gd name="T2" fmla="*/ 16 w 64"/>
                    <a:gd name="T3" fmla="*/ 0 h 32"/>
                    <a:gd name="T4" fmla="*/ 40 w 64"/>
                    <a:gd name="T5" fmla="*/ 8 h 32"/>
                    <a:gd name="T6" fmla="*/ 40 w 64"/>
                    <a:gd name="T7" fmla="*/ 8 h 32"/>
                    <a:gd name="T8" fmla="*/ 56 w 64"/>
                    <a:gd name="T9" fmla="*/ 16 h 32"/>
                    <a:gd name="T10" fmla="*/ 64 w 64"/>
                    <a:gd name="T11" fmla="*/ 24 h 32"/>
                    <a:gd name="T12" fmla="*/ 64 w 64"/>
                    <a:gd name="T13" fmla="*/ 24 h 32"/>
                    <a:gd name="T14" fmla="*/ 48 w 64"/>
                    <a:gd name="T15" fmla="*/ 32 h 32"/>
                    <a:gd name="T16" fmla="*/ 24 w 64"/>
                    <a:gd name="T17" fmla="*/ 32 h 32"/>
                    <a:gd name="T18" fmla="*/ 24 w 64"/>
                    <a:gd name="T19" fmla="*/ 32 h 32"/>
                    <a:gd name="T20" fmla="*/ 8 w 64"/>
                    <a:gd name="T21" fmla="*/ 16 h 32"/>
                    <a:gd name="T22" fmla="*/ 0 w 64"/>
                    <a:gd name="T23" fmla="*/ 8 h 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4"/>
                    <a:gd name="T37" fmla="*/ 0 h 32"/>
                    <a:gd name="T38" fmla="*/ 64 w 64"/>
                    <a:gd name="T39" fmla="*/ 32 h 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4" h="32">
                      <a:moveTo>
                        <a:pt x="0" y="8"/>
                      </a:moveTo>
                      <a:lnTo>
                        <a:pt x="16" y="0"/>
                      </a:lnTo>
                      <a:lnTo>
                        <a:pt x="40" y="8"/>
                      </a:lnTo>
                      <a:lnTo>
                        <a:pt x="56" y="16"/>
                      </a:lnTo>
                      <a:lnTo>
                        <a:pt x="64" y="24"/>
                      </a:lnTo>
                      <a:lnTo>
                        <a:pt x="48" y="32"/>
                      </a:lnTo>
                      <a:lnTo>
                        <a:pt x="24" y="32"/>
                      </a:lnTo>
                      <a:lnTo>
                        <a:pt x="8" y="1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8" name="Freeform 934"/>
                <p:cNvSpPr>
                  <a:spLocks/>
                </p:cNvSpPr>
                <p:nvPr/>
              </p:nvSpPr>
              <p:spPr bwMode="invGray">
                <a:xfrm>
                  <a:off x="716" y="2320"/>
                  <a:ext cx="40" cy="48"/>
                </a:xfrm>
                <a:custGeom>
                  <a:avLst/>
                  <a:gdLst>
                    <a:gd name="T0" fmla="*/ 8 w 40"/>
                    <a:gd name="T1" fmla="*/ 0 h 48"/>
                    <a:gd name="T2" fmla="*/ 24 w 40"/>
                    <a:gd name="T3" fmla="*/ 0 h 48"/>
                    <a:gd name="T4" fmla="*/ 32 w 40"/>
                    <a:gd name="T5" fmla="*/ 16 h 48"/>
                    <a:gd name="T6" fmla="*/ 32 w 40"/>
                    <a:gd name="T7" fmla="*/ 16 h 48"/>
                    <a:gd name="T8" fmla="*/ 40 w 40"/>
                    <a:gd name="T9" fmla="*/ 40 h 48"/>
                    <a:gd name="T10" fmla="*/ 32 w 40"/>
                    <a:gd name="T11" fmla="*/ 48 h 48"/>
                    <a:gd name="T12" fmla="*/ 32 w 40"/>
                    <a:gd name="T13" fmla="*/ 48 h 48"/>
                    <a:gd name="T14" fmla="*/ 16 w 40"/>
                    <a:gd name="T15" fmla="*/ 40 h 48"/>
                    <a:gd name="T16" fmla="*/ 8 w 40"/>
                    <a:gd name="T17" fmla="*/ 24 h 48"/>
                    <a:gd name="T18" fmla="*/ 8 w 40"/>
                    <a:gd name="T19" fmla="*/ 24 h 48"/>
                    <a:gd name="T20" fmla="*/ 0 w 40"/>
                    <a:gd name="T21" fmla="*/ 8 h 48"/>
                    <a:gd name="T22" fmla="*/ 8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32" y="16"/>
                      </a:lnTo>
                      <a:lnTo>
                        <a:pt x="40" y="40"/>
                      </a:lnTo>
                      <a:lnTo>
                        <a:pt x="32" y="48"/>
                      </a:lnTo>
                      <a:lnTo>
                        <a:pt x="16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9" name="Freeform 935"/>
                <p:cNvSpPr>
                  <a:spLocks/>
                </p:cNvSpPr>
                <p:nvPr/>
              </p:nvSpPr>
              <p:spPr bwMode="invGray">
                <a:xfrm>
                  <a:off x="820" y="2480"/>
                  <a:ext cx="40" cy="40"/>
                </a:xfrm>
                <a:custGeom>
                  <a:avLst/>
                  <a:gdLst>
                    <a:gd name="T0" fmla="*/ 8 w 40"/>
                    <a:gd name="T1" fmla="*/ 0 h 40"/>
                    <a:gd name="T2" fmla="*/ 24 w 40"/>
                    <a:gd name="T3" fmla="*/ 0 h 40"/>
                    <a:gd name="T4" fmla="*/ 40 w 40"/>
                    <a:gd name="T5" fmla="*/ 16 h 40"/>
                    <a:gd name="T6" fmla="*/ 40 w 40"/>
                    <a:gd name="T7" fmla="*/ 16 h 40"/>
                    <a:gd name="T8" fmla="*/ 40 w 40"/>
                    <a:gd name="T9" fmla="*/ 32 h 40"/>
                    <a:gd name="T10" fmla="*/ 32 w 40"/>
                    <a:gd name="T11" fmla="*/ 40 h 40"/>
                    <a:gd name="T12" fmla="*/ 32 w 40"/>
                    <a:gd name="T13" fmla="*/ 40 h 40"/>
                    <a:gd name="T14" fmla="*/ 24 w 40"/>
                    <a:gd name="T15" fmla="*/ 40 h 40"/>
                    <a:gd name="T16" fmla="*/ 8 w 40"/>
                    <a:gd name="T17" fmla="*/ 24 h 40"/>
                    <a:gd name="T18" fmla="*/ 8 w 40"/>
                    <a:gd name="T19" fmla="*/ 24 h 40"/>
                    <a:gd name="T20" fmla="*/ 0 w 40"/>
                    <a:gd name="T21" fmla="*/ 8 h 40"/>
                    <a:gd name="T22" fmla="*/ 8 w 40"/>
                    <a:gd name="T23" fmla="*/ 0 h 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0"/>
                    <a:gd name="T38" fmla="*/ 40 w 40"/>
                    <a:gd name="T39" fmla="*/ 40 h 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0">
                      <a:moveTo>
                        <a:pt x="8" y="0"/>
                      </a:moveTo>
                      <a:lnTo>
                        <a:pt x="24" y="0"/>
                      </a:lnTo>
                      <a:lnTo>
                        <a:pt x="40" y="16"/>
                      </a:lnTo>
                      <a:lnTo>
                        <a:pt x="40" y="32"/>
                      </a:lnTo>
                      <a:lnTo>
                        <a:pt x="32" y="40"/>
                      </a:lnTo>
                      <a:lnTo>
                        <a:pt x="24" y="40"/>
                      </a:lnTo>
                      <a:lnTo>
                        <a:pt x="8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0" name="Freeform 936"/>
                <p:cNvSpPr>
                  <a:spLocks/>
                </p:cNvSpPr>
                <p:nvPr/>
              </p:nvSpPr>
              <p:spPr bwMode="invGray">
                <a:xfrm>
                  <a:off x="836" y="2320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40 w 40"/>
                    <a:gd name="T5" fmla="*/ 24 h 48"/>
                    <a:gd name="T6" fmla="*/ 40 w 40"/>
                    <a:gd name="T7" fmla="*/ 24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32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24 w 40"/>
                    <a:gd name="T21" fmla="*/ 0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40" y="24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32"/>
                      </a:lnTo>
                      <a:lnTo>
                        <a:pt x="8" y="16"/>
                      </a:lnTo>
                      <a:lnTo>
                        <a:pt x="24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1" name="Freeform 937"/>
                <p:cNvSpPr>
                  <a:spLocks/>
                </p:cNvSpPr>
                <p:nvPr/>
              </p:nvSpPr>
              <p:spPr bwMode="invGray">
                <a:xfrm>
                  <a:off x="732" y="2504"/>
                  <a:ext cx="40" cy="48"/>
                </a:xfrm>
                <a:custGeom>
                  <a:avLst/>
                  <a:gdLst>
                    <a:gd name="T0" fmla="*/ 32 w 40"/>
                    <a:gd name="T1" fmla="*/ 0 h 48"/>
                    <a:gd name="T2" fmla="*/ 40 w 40"/>
                    <a:gd name="T3" fmla="*/ 8 h 48"/>
                    <a:gd name="T4" fmla="*/ 32 w 40"/>
                    <a:gd name="T5" fmla="*/ 32 h 48"/>
                    <a:gd name="T6" fmla="*/ 32 w 40"/>
                    <a:gd name="T7" fmla="*/ 32 h 48"/>
                    <a:gd name="T8" fmla="*/ 24 w 40"/>
                    <a:gd name="T9" fmla="*/ 40 h 48"/>
                    <a:gd name="T10" fmla="*/ 8 w 40"/>
                    <a:gd name="T11" fmla="*/ 48 h 48"/>
                    <a:gd name="T12" fmla="*/ 8 w 40"/>
                    <a:gd name="T13" fmla="*/ 48 h 48"/>
                    <a:gd name="T14" fmla="*/ 0 w 40"/>
                    <a:gd name="T15" fmla="*/ 40 h 48"/>
                    <a:gd name="T16" fmla="*/ 8 w 40"/>
                    <a:gd name="T17" fmla="*/ 16 h 48"/>
                    <a:gd name="T18" fmla="*/ 8 w 40"/>
                    <a:gd name="T19" fmla="*/ 16 h 48"/>
                    <a:gd name="T20" fmla="*/ 16 w 40"/>
                    <a:gd name="T21" fmla="*/ 8 h 48"/>
                    <a:gd name="T22" fmla="*/ 32 w 40"/>
                    <a:gd name="T23" fmla="*/ 0 h 4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0"/>
                    <a:gd name="T37" fmla="*/ 0 h 48"/>
                    <a:gd name="T38" fmla="*/ 40 w 40"/>
                    <a:gd name="T39" fmla="*/ 48 h 4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0" h="48">
                      <a:moveTo>
                        <a:pt x="32" y="0"/>
                      </a:moveTo>
                      <a:lnTo>
                        <a:pt x="40" y="8"/>
                      </a:lnTo>
                      <a:lnTo>
                        <a:pt x="32" y="32"/>
                      </a:lnTo>
                      <a:lnTo>
                        <a:pt x="24" y="40"/>
                      </a:lnTo>
                      <a:lnTo>
                        <a:pt x="8" y="48"/>
                      </a:lnTo>
                      <a:lnTo>
                        <a:pt x="0" y="40"/>
                      </a:lnTo>
                      <a:lnTo>
                        <a:pt x="8" y="16"/>
                      </a:lnTo>
                      <a:lnTo>
                        <a:pt x="16" y="8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" name="TextBox 2"/>
          <p:cNvSpPr txBox="1"/>
          <p:nvPr/>
        </p:nvSpPr>
        <p:spPr>
          <a:xfrm>
            <a:off x="5581809" y="2423010"/>
            <a:ext cx="3098800" cy="1140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9765" y="1382989"/>
            <a:ext cx="835894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Formation of platelet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microaggregates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due to: changes in the endothelium, creation of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multimers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ADAMTS 13: a protease that normally degrades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giant 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multimers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TTP: Presence of a neutralizing antibody directed against ADAMTS 13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protease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Latn-R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19724" y="318449"/>
            <a:ext cx="87367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Thrombotic thrombocytopenic purpura (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TTP)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482" y="6267233"/>
            <a:ext cx="88255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" sz="1600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ADAMTS 13 : 13th in order of proteases from the family of enzymes that break down giant vWF multimers </a:t>
            </a:r>
            <a:r>
              <a:rPr lang="sr-Latn-RS" sz="1600" i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sr-Latn-RS" sz="1600" i="1" dirty="0" smtClean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</a:t>
            </a:r>
            <a:r>
              <a:rPr lang="sr-Latn-RS" sz="1600" i="1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</a:t>
            </a:r>
            <a:r>
              <a:rPr lang="sr-Latn-RS" sz="1600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isintegrin </a:t>
            </a:r>
            <a:r>
              <a:rPr lang="sr-Latn-RS" sz="1600" i="1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sr-Latn-RS" sz="1600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nd </a:t>
            </a:r>
            <a:r>
              <a:rPr lang="sr-Latn-RS" sz="1600" i="1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  <a:r>
              <a:rPr lang="sr-Latn-RS" sz="1600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etalloproteasa with </a:t>
            </a:r>
            <a:r>
              <a:rPr lang="sr-Latn-RS" sz="1600" i="1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sr-Latn-RS" sz="1600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hrombo</a:t>
            </a:r>
            <a:r>
              <a:rPr lang="sr-Latn-RS" sz="1600" i="1" dirty="0">
                <a:solidFill>
                  <a:schemeClr val="bg2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sr-Latn-RS" sz="1600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pondin type 1 motifs</a:t>
            </a:r>
            <a:r>
              <a:rPr lang="en" sz="1600" i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1600" i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678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5692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Thrombotic thrombocytopenic purpura (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5715" name="Content Placeholder 2"/>
          <p:cNvSpPr>
            <a:spLocks noGrp="1"/>
          </p:cNvSpPr>
          <p:nvPr>
            <p:ph idx="1"/>
          </p:nvPr>
        </p:nvSpPr>
        <p:spPr>
          <a:xfrm>
            <a:off x="215999" y="1988840"/>
            <a:ext cx="8929687" cy="3312368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Chronic relapsing (familial) form</a:t>
            </a:r>
          </a:p>
          <a:p>
            <a:pPr marL="457200" indent="-457200">
              <a:buFontTx/>
              <a:buAutoNum type="arabicPeriod"/>
            </a:pP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Acute idiopathic form</a:t>
            </a:r>
          </a:p>
          <a:p>
            <a:pPr marL="457200" indent="-457200">
              <a:buFontTx/>
              <a:buAutoNum type="arabicPeriod"/>
            </a:pP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Secondary form (caused by drugs, cocaine, insect bites, pregnancy, childbirth, malignancy, infections, bone marrow or solid organ transplantation, autoimmune </a:t>
            </a:r>
            <a:r>
              <a:rPr lang="en-US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diseases)</a:t>
            </a: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AutoNum type="arabicPeriod"/>
            </a:pPr>
            <a:endParaRPr lang="sr-Latn-R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AutoNum type="arabicPeriod"/>
            </a:pPr>
            <a:endParaRPr lang="en-US" alt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5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1"/>
          <p:cNvSpPr txBox="1">
            <a:spLocks noChangeArrowheads="1"/>
          </p:cNvSpPr>
          <p:nvPr/>
        </p:nvSpPr>
        <p:spPr bwMode="auto">
          <a:xfrm>
            <a:off x="730249" y="162694"/>
            <a:ext cx="7643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dermatological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lesions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0963" name="TextBox 2"/>
          <p:cNvSpPr txBox="1">
            <a:spLocks noChangeArrowheads="1"/>
          </p:cNvSpPr>
          <p:nvPr/>
        </p:nvSpPr>
        <p:spPr bwMode="auto">
          <a:xfrm>
            <a:off x="882650" y="800554"/>
            <a:ext cx="80756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erythema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telangiectasia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abnormal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dilation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blood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vessel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blood does not leave the blood vessels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0964" name="TextBox 4"/>
          <p:cNvSpPr txBox="1">
            <a:spLocks noChangeArrowheads="1"/>
          </p:cNvSpPr>
          <p:nvPr/>
        </p:nvSpPr>
        <p:spPr bwMode="auto">
          <a:xfrm>
            <a:off x="1979613" y="4835525"/>
            <a:ext cx="54498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2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from telangiectatic capillaries</a:t>
            </a:r>
          </a:p>
          <a:p>
            <a:pPr eaLnBrk="1" hangingPunct="1"/>
            <a:r>
              <a:rPr lang="en" altLang="en-US" sz="2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M. Rendu Osler Weber ( vasculopathy)</a:t>
            </a:r>
            <a:endParaRPr lang="en-US" altLang="en-US" sz="220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096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1562100"/>
            <a:ext cx="7339013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TextBox 4"/>
          <p:cNvSpPr txBox="1">
            <a:spLocks noChangeArrowheads="1"/>
          </p:cNvSpPr>
          <p:nvPr/>
        </p:nvSpPr>
        <p:spPr bwMode="auto">
          <a:xfrm>
            <a:off x="1714500" y="5857875"/>
            <a:ext cx="6480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from telangiectatic capillaries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M. Rendu Osler Weber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(vasculopathy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95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>
          <a:xfrm>
            <a:off x="431800" y="-404813"/>
            <a:ext cx="7570788" cy="1287463"/>
          </a:xfrm>
        </p:spPr>
        <p:txBody>
          <a:bodyPr/>
          <a:lstStyle/>
          <a:p>
            <a:pPr>
              <a:defRPr/>
            </a:pPr>
            <a:r>
              <a:rPr lang="en" altLang="en-US" sz="3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</a:t>
            </a:r>
          </a:p>
        </p:txBody>
      </p:sp>
      <p:pic>
        <p:nvPicPr>
          <p:cNvPr id="10240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6364" y="548680"/>
            <a:ext cx="6736224" cy="4763732"/>
          </a:xfrm>
        </p:spPr>
      </p:pic>
      <p:sp>
        <p:nvSpPr>
          <p:cNvPr id="95236" name="TextBox 4"/>
          <p:cNvSpPr txBox="1">
            <a:spLocks noChangeArrowheads="1"/>
          </p:cNvSpPr>
          <p:nvPr/>
        </p:nvSpPr>
        <p:spPr bwMode="auto">
          <a:xfrm>
            <a:off x="566024" y="4437112"/>
            <a:ext cx="8136904" cy="2031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buNone/>
            </a:pP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sr-Latn-R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pentade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(consumable)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Microangiopathic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anemia with </a:t>
            </a:r>
            <a:r>
              <a:rPr lang="sr-Latn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RBC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fragmentation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Bizarre neurological disorders (fluctuating)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Fever</a:t>
            </a:r>
          </a:p>
          <a:p>
            <a:pPr>
              <a:buFont typeface="+mj-lt"/>
              <a:buAutoNum type="arabicPeriod"/>
            </a:pP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Kidney lesion</a:t>
            </a:r>
            <a:endParaRPr lang="sr-Cyrl-C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53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>
          <a:xfrm>
            <a:off x="101501" y="297180"/>
            <a:ext cx="86868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Thrombotic thrombocytopenic purpura (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TTP)</a:t>
            </a:r>
            <a:endParaRPr lang="en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>
          <a:xfrm>
            <a:off x="323528" y="1428750"/>
            <a:ext cx="8463285" cy="5096594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 </a:t>
            </a:r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Eliminate the possible cause (medication, childbirth, intestinal infection)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Emergency therapeutic plasmapheresis (TIP)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Replacement with fresh frozen plasma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Methylprednisolone 1mg/kg/day or 200mg/day or 1g i.v.-3 days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 blood cell transfusions if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Hb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&lt;70g/l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Folate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Hepatitis B vaccine (as soon as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PLT count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&gt;50x109/l)</a:t>
            </a:r>
          </a:p>
          <a:p>
            <a:pPr>
              <a:buFontTx/>
              <a:buAutoNum type="arabicPeriod"/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 transfusion is contraindicated. Ban on oral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contraceptives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  <a:defRPr/>
            </a:pPr>
            <a:endParaRPr lang="sr-Latn-RS" sz="2200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  <a:defRPr/>
            </a:pPr>
            <a:r>
              <a:rPr lang="en" sz="2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Refractory</a:t>
            </a:r>
            <a:r>
              <a:rPr lang="en" sz="22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Vincristine 2mg iv 1st, 4th, 7th, 10th day, cyclophosphamide, CHOP, Rituximab, splenectomy</a:t>
            </a:r>
            <a:endParaRPr lang="en-US" sz="220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>
          <a:xfrm>
            <a:off x="222498" y="332656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Therapy with blood products</a:t>
            </a: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97283" name="Content Placeholder 2"/>
          <p:cNvSpPr>
            <a:spLocks noGrp="1"/>
          </p:cNvSpPr>
          <p:nvPr>
            <p:ph idx="4294967295"/>
          </p:nvPr>
        </p:nvSpPr>
        <p:spPr>
          <a:xfrm>
            <a:off x="395535" y="2276872"/>
            <a:ext cx="7883525" cy="3563674"/>
          </a:xfrm>
        </p:spPr>
        <p:txBody>
          <a:bodyPr/>
          <a:lstStyle/>
          <a:p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Blood transfusion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is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the process of transferring blood or its products from the blood system of one person to the blood system of another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.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marL="0" indent="0">
              <a:buNone/>
            </a:pP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The first human-to-human transfusion: in 1829 in a woman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with postpartum hemorrhage.</a:t>
            </a:r>
          </a:p>
          <a:p>
            <a:pPr>
              <a:buFontTx/>
              <a:buNone/>
            </a:pPr>
            <a:endParaRPr lang="en-US" altLang="en-US" sz="24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06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87"/>
    </mc:Choice>
    <mc:Fallback xmlns="">
      <p:transition spd="slow" advTm="26187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>
          <a:xfrm>
            <a:off x="323528" y="332656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The most commonly used blood products</a:t>
            </a: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>
          <a:xfrm>
            <a:off x="107504" y="1988840"/>
            <a:ext cx="9036496" cy="4261256"/>
          </a:xfrm>
        </p:spPr>
        <p:txBody>
          <a:bodyPr/>
          <a:lstStyle/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Erythrocyte concentrate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Platelet concentrate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Platelet concentrate from the separator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Frozen fresh plasma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Cryoprecipitate​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Granulocyte concentrate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Rarely: irradiated erythrocytes (immunocompromised due to prevention GVHD ), washed erythrocytes (patients with the presence of anti IgA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At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), frozen erythrocytes (patients with a complex mixture of antibodies)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sr-Cyrl-CS" altLang="en-US" sz="2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marL="0" indent="0">
              <a:buNone/>
            </a:pPr>
            <a:endParaRPr lang="sr-Cyrl-CS" altLang="en-US" b="1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en-US" altLang="en-US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31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74"/>
    </mc:Choice>
    <mc:Fallback xmlns="">
      <p:transition spd="slow" advTm="35374"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8229600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Erythrocyte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concentrate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endParaRPr lang="sr-Cyrl-C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>
          <a:xfrm>
            <a:off x="116735" y="1544824"/>
            <a:ext cx="9008807" cy="4836504"/>
          </a:xfrm>
        </p:spPr>
        <p:txBody>
          <a:bodyPr/>
          <a:lstStyle/>
          <a:p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The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active 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substance</a:t>
            </a:r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is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morphologically and functionally intact erythrocytes that play the role of oxygen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transporters</a:t>
            </a:r>
          </a:p>
          <a:p>
            <a:pPr marL="0" indent="0">
              <a:buNone/>
            </a:pPr>
            <a:endParaRPr lang="en" altLang="en-US" sz="2000" dirty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000" dirty="0" smtClean="0">
                <a:solidFill>
                  <a:schemeClr val="bg1">
                    <a:lumMod val="65000"/>
                  </a:schemeClr>
                </a:solidFill>
                <a:latin typeface="Calibri Light" pitchFamily="34" charset="0"/>
                <a:cs typeface="Calibri Light" pitchFamily="34" charset="0"/>
              </a:rPr>
              <a:t>They are obtained </a:t>
            </a:r>
            <a:r>
              <a:rPr lang="en" altLang="en-US" sz="2000" dirty="0">
                <a:solidFill>
                  <a:schemeClr val="bg1">
                    <a:lumMod val="65000"/>
                  </a:schemeClr>
                </a:solidFill>
                <a:latin typeface="Calibri Light" pitchFamily="34" charset="0"/>
                <a:cs typeface="Calibri Light" pitchFamily="34" charset="0"/>
              </a:rPr>
              <a:t>by removing about 250 ml of plasma from one dose of whole </a:t>
            </a:r>
            <a:r>
              <a:rPr lang="en" altLang="en-US" sz="2000" dirty="0" smtClean="0">
                <a:solidFill>
                  <a:schemeClr val="bg1">
                    <a:lumMod val="65000"/>
                  </a:schemeClr>
                </a:solidFill>
                <a:latin typeface="Calibri Light" pitchFamily="34" charset="0"/>
                <a:cs typeface="Calibri Light" pitchFamily="34" charset="0"/>
              </a:rPr>
              <a:t>blood by physical </a:t>
            </a:r>
            <a:r>
              <a:rPr lang="en" altLang="en-US" sz="20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methods (centrifugation) or cellular</a:t>
            </a:r>
          </a:p>
          <a:p>
            <a:r>
              <a:rPr lang="en" altLang="en-US" sz="20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They are stored depending on the anticoagulant for 21, 35, 42 days at t </a:t>
            </a:r>
            <a:r>
              <a:rPr lang="en" altLang="en-US" sz="2000" dirty="0" smtClean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 </a:t>
            </a:r>
            <a:r>
              <a:rPr lang="en" altLang="en-US" sz="20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+/-2 oC</a:t>
            </a:r>
            <a:endParaRPr lang="sr-Cyrl-RS" altLang="en-US" sz="2000" dirty="0">
              <a:solidFill>
                <a:schemeClr val="bg1">
                  <a:lumMod val="6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Expected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increase </a:t>
            </a:r>
            <a:r>
              <a:rPr lang="en" altLang="en-US" sz="2000" dirty="0" err="1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of Hb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by 10 g / l (within 24 h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)</a:t>
            </a:r>
          </a:p>
          <a:p>
            <a:pPr marL="0" indent="0">
              <a:buNone/>
            </a:pPr>
            <a:endParaRPr lang="sr-Latn-RS" altLang="en-US" sz="2000" dirty="0" smtClean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Resuspended</a:t>
            </a:r>
            <a:endParaRPr lang="sr-Cyrl-R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Leukoreduced (low risk for allosensitization,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infection with intracellular viruses)</a:t>
            </a:r>
            <a:endParaRPr lang="en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Frozen (storage of rare blood groups in several places in the world at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-80 o C )</a:t>
            </a:r>
            <a:endParaRPr lang="sr-Cyrl-R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Irradiated </a:t>
            </a:r>
            <a:endParaRPr lang="sr-Latn-RS" altLang="en-U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W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ashed</a:t>
            </a:r>
            <a:endParaRPr lang="sr-Cyrl-RS" altLang="en-US" sz="20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6811652" y="-103956"/>
            <a:ext cx="142535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21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U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Erythrocyte concentrate</a:t>
            </a:r>
            <a:endParaRPr lang="sr-Cyrl-C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98307" name="Content Placeholder 2"/>
          <p:cNvSpPr>
            <a:spLocks noGrp="1"/>
          </p:cNvSpPr>
          <p:nvPr>
            <p:ph idx="4294967295"/>
          </p:nvPr>
        </p:nvSpPr>
        <p:spPr>
          <a:xfrm>
            <a:off x="107380" y="1700808"/>
            <a:ext cx="9036620" cy="4536504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Indications:</a:t>
            </a:r>
          </a:p>
          <a:p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Anemia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in </a:t>
            </a:r>
            <a:r>
              <a:rPr lang="en-US" altLang="en-US" sz="2000" dirty="0" err="1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normovolemic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patients in order to improve oxygen capacity,</a:t>
            </a:r>
          </a:p>
          <a:p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Acute blood loss with signs of hypoxia,</a:t>
            </a:r>
          </a:p>
          <a:p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Chronic anemia,</a:t>
            </a:r>
          </a:p>
          <a:p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AIHA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(the interaction is most often positive, but it is applied if necessary)</a:t>
            </a:r>
          </a:p>
          <a:p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Irradiated </a:t>
            </a:r>
            <a:r>
              <a:rPr lang="en-US" altLang="en-US" sz="2000" dirty="0" err="1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Er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: immunocompromised to prevent GVHD</a:t>
            </a:r>
          </a:p>
          <a:p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Washed </a:t>
            </a:r>
            <a:r>
              <a:rPr lang="en-US" altLang="en-US" sz="2000" dirty="0" err="1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Er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: patients who have anti IgA At or if they are allergic to other plasma proteins</a:t>
            </a:r>
          </a:p>
          <a:p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Frozen </a:t>
            </a:r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Er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: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patients with a complex mixture of At</a:t>
            </a:r>
          </a:p>
          <a:p>
            <a:r>
              <a:rPr lang="en-US" altLang="en-US" sz="2000" dirty="0" err="1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Er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concentrates that have been tested for CMV, Parvo B19</a:t>
            </a:r>
            <a:endParaRPr lang="sr-Cyrl-R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sr-Latn-RS" altLang="en-US" sz="28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marL="0" indent="0">
              <a:buNone/>
            </a:pPr>
            <a:endParaRPr lang="sr-Cyrl-CS" altLang="en-US" sz="2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sr-Cyrl-CS" altLang="en-US" b="1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en-US" altLang="en-US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56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 idx="4294967295"/>
          </p:nvPr>
        </p:nvSpPr>
        <p:spPr>
          <a:xfrm>
            <a:off x="-35719" y="-142875"/>
            <a:ext cx="9144000" cy="785813"/>
          </a:xfrm>
        </p:spPr>
        <p:txBody>
          <a:bodyPr/>
          <a:lstStyle/>
          <a:p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rythrocyte concentrate </a:t>
            </a: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>
            <p:ph idx="4294967295"/>
          </p:nvPr>
        </p:nvGraphicFramePr>
        <p:xfrm>
          <a:off x="428625" y="642938"/>
          <a:ext cx="8215313" cy="5091113"/>
        </p:xfrm>
        <a:graphic>
          <a:graphicData uri="http://schemas.openxmlformats.org/drawingml/2006/table">
            <a:tbl>
              <a:tblPr/>
              <a:tblGrid>
                <a:gridCol w="20542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684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542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229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Range of Hb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Compensatory capacity/risk factors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Transfusion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Level of evidence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427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&lt;60g/l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Adequate compensation, no risk factors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Limited compensation, there are risk factors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Yes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Yes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1C+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1C+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1C+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667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&gt;60-80g/l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Symptoms of anemic hypoxia (tachycardia, hypotension, ischemia on ECG, lactic acidosis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Yes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1C+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93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&gt; 80-100 g/l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Symptoms of anemic hypoxia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Yes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2C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93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&gt; 100 g/l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 Light" panose="020F0302020204030204" pitchFamily="34" charset="0"/>
                        <a:ea typeface="SimSun" charset="-122"/>
                        <a:cs typeface="Calibri Light" panose="020F0302020204030204" pitchFamily="34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Not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1A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99363" name="TextBox 5"/>
          <p:cNvSpPr txBox="1">
            <a:spLocks noChangeArrowheads="1"/>
          </p:cNvSpPr>
          <p:nvPr/>
        </p:nvSpPr>
        <p:spPr bwMode="auto">
          <a:xfrm>
            <a:off x="571500" y="5715000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i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An absolute indication : Hb &lt;60g/l</a:t>
            </a:r>
          </a:p>
          <a:p>
            <a:pPr eaLnBrk="1" hangingPunct="1"/>
            <a:r>
              <a:rPr lang="en" altLang="en-US" i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Relative indications: &gt;60-80g/l if there are associated diseases</a:t>
            </a:r>
          </a:p>
          <a:p>
            <a:pPr eaLnBrk="1" hangingPunct="1"/>
            <a:r>
              <a:rPr lang="en" altLang="en-US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</a:t>
            </a:r>
            <a:endParaRPr lang="en-US" altLang="en-US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51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035"/>
    </mc:Choice>
    <mc:Fallback xmlns="">
      <p:transition spd="slow" advTm="21035"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>
          <a:xfrm>
            <a:off x="0" y="348729"/>
            <a:ext cx="8229601" cy="1141413"/>
          </a:xfrm>
        </p:spPr>
        <p:txBody>
          <a:bodyPr/>
          <a:lstStyle/>
          <a:p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Platelets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concentrate</a:t>
            </a:r>
            <a:b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>
          <a:xfrm>
            <a:off x="485776" y="1781833"/>
            <a:ext cx="7743825" cy="4176464"/>
          </a:xfrm>
        </p:spPr>
        <p:txBody>
          <a:bodyPr/>
          <a:lstStyle/>
          <a:p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They are stored at 22 0C for up to 5 days with constant mixing and are obtained by the following procedures:</a:t>
            </a:r>
          </a:p>
          <a:p>
            <a:r>
              <a:rPr lang="en-US" altLang="en-US" sz="2000" dirty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Centrifugation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(single doses), Pooled (4-6 units constitute a therapeutic dose and contain 240-360x10 9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resuspended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 err="1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Tr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200-350 ml of plasma)</a:t>
            </a:r>
          </a:p>
          <a:p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-US" altLang="en-US" sz="2000" dirty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Apheresis on a cell separator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(from one donor)</a:t>
            </a:r>
          </a:p>
          <a:p>
            <a:pPr marL="0" indent="0">
              <a:buNone/>
            </a:pPr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Therapeutic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dose (4-6 units of concentrate or one pool or one unit of apheresis)</a:t>
            </a:r>
          </a:p>
          <a:p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Increase number </a:t>
            </a:r>
            <a:r>
              <a:rPr lang="en-US" altLang="en-US" sz="2000" dirty="0" err="1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Tr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20x10 9/l</a:t>
            </a:r>
            <a:endParaRPr lang="en-US" altLang="en-US" sz="2400" dirty="0"/>
          </a:p>
          <a:p>
            <a:endParaRPr lang="en-US" altLang="en-US" sz="2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217035" y="-185109"/>
            <a:ext cx="1451298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988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 idx="4294967295"/>
          </p:nvPr>
        </p:nvSpPr>
        <p:spPr>
          <a:xfrm>
            <a:off x="-2637" y="-171400"/>
            <a:ext cx="8229601" cy="1141413"/>
          </a:xfrm>
        </p:spPr>
        <p:txBody>
          <a:bodyPr/>
          <a:lstStyle/>
          <a:p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latelets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concentrate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0355" name="Content Placeholder 2"/>
          <p:cNvSpPr>
            <a:spLocks noGrp="1"/>
          </p:cNvSpPr>
          <p:nvPr>
            <p:ph idx="4294967295"/>
          </p:nvPr>
        </p:nvSpPr>
        <p:spPr>
          <a:xfrm>
            <a:off x="0" y="660252"/>
            <a:ext cx="9036496" cy="6197748"/>
          </a:xfrm>
        </p:spPr>
        <p:txBody>
          <a:bodyPr/>
          <a:lstStyle/>
          <a:p>
            <a:pPr marL="0" indent="0"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Indications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</a:t>
            </a:r>
          </a:p>
          <a:p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due to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thrombocytopenia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/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thrombocytopathy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sr-Latn-R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Prophylactic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transfusion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Tr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× 10</a:t>
            </a:r>
            <a:r>
              <a:rPr lang="en-US" sz="2000" baseline="30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</a:t>
            </a:r>
            <a:r>
              <a:rPr lang="sr-Latn-R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sr-Latn-R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Preoperative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preparation (depends on the type of operation):</a:t>
            </a:r>
          </a:p>
          <a:p>
            <a:pPr marL="0" indent="0"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   </a:t>
            </a:r>
            <a:r>
              <a:rPr lang="sr-Latn-R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ost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often: patients with Tr &lt;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20-50x10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9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/ l </a:t>
            </a:r>
          </a:p>
          <a:p>
            <a:pPr marL="0" indent="0"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   N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eurosurgical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interventions and retina: patients with Tr &lt; 70-100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x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10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9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/ l </a:t>
            </a:r>
          </a:p>
          <a:p>
            <a:pPr marL="0" indent="0">
              <a:buNone/>
            </a:pP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r>
              <a:rPr lang="en" altLang="en-US" sz="2000" b="1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Platelet </a:t>
            </a: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concentrate from the separator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Acute and chronic malignant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hemopathies</a:t>
            </a:r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Thrombocytopenia</a:t>
            </a:r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Preoperative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preparation for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splenectomy</a:t>
            </a:r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marL="0" indent="0">
              <a:buNone/>
            </a:pP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* </a:t>
            </a:r>
            <a:r>
              <a:rPr lang="en" altLang="en-US" sz="1600" dirty="0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Hematological patients with chronic thrombocytopenia due to pore . production in KS (AA, MDS congenital </a:t>
            </a:r>
            <a:r>
              <a:rPr lang="en" altLang="en-US" sz="1600" dirty="0" err="1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thrombocytopenia </a:t>
            </a:r>
            <a:r>
              <a:rPr lang="en" altLang="en-US" sz="1600" dirty="0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): patients with </a:t>
            </a:r>
            <a:r>
              <a:rPr lang="en" altLang="en-US" sz="1600" dirty="0" err="1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Tr</a:t>
            </a:r>
            <a:r>
              <a:rPr lang="en" altLang="en-US" sz="1600" dirty="0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&lt; 10x109 if they have recently bled or with &lt; 5x109 if they are not bleeding</a:t>
            </a:r>
          </a:p>
          <a:p>
            <a:pPr marL="0" indent="0">
              <a:buNone/>
            </a:pPr>
            <a:r>
              <a:rPr lang="en" altLang="en-US" sz="1600" dirty="0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ITP, </a:t>
            </a:r>
            <a:r>
              <a:rPr lang="en" altLang="en-US" sz="1600" dirty="0" err="1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DIC:conc</a:t>
            </a:r>
            <a:r>
              <a:rPr lang="en" altLang="en-US" sz="1600" dirty="0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1600" dirty="0" err="1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Tr</a:t>
            </a:r>
            <a:r>
              <a:rPr lang="en" altLang="en-US" sz="1600" dirty="0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only in case of massive bleeding</a:t>
            </a:r>
          </a:p>
          <a:p>
            <a:pPr marL="0" indent="0">
              <a:buNone/>
            </a:pPr>
            <a:r>
              <a:rPr lang="en" altLang="en-US" sz="1600" dirty="0">
                <a:solidFill>
                  <a:schemeClr val="bg1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HUS, TTP : in case of massive bleeding only if all other options have been exhausted</a:t>
            </a:r>
            <a:endParaRPr lang="sr-Cyrl-CS" altLang="en-US" sz="1600" dirty="0">
              <a:solidFill>
                <a:schemeClr val="bg1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en-US" altLang="en-US" sz="2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33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890"/>
    </mc:Choice>
    <mc:Fallback xmlns="">
      <p:transition spd="slow" advTm="97890"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 idx="4294967295"/>
          </p:nvPr>
        </p:nvSpPr>
        <p:spPr>
          <a:xfrm>
            <a:off x="361562" y="620688"/>
            <a:ext cx="8229600" cy="1143000"/>
          </a:xfrm>
        </p:spPr>
        <p:txBody>
          <a:bodyPr/>
          <a:lstStyle/>
          <a:p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latelets</a:t>
            </a: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concentrate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endParaRPr lang="en-US" altLang="en-US" sz="3200" dirty="0"/>
          </a:p>
        </p:txBody>
      </p:sp>
      <p:sp>
        <p:nvSpPr>
          <p:cNvPr id="93187" name="Content Placeholder 2"/>
          <p:cNvSpPr>
            <a:spLocks noGrp="1"/>
          </p:cNvSpPr>
          <p:nvPr>
            <p:ph idx="4294967295"/>
          </p:nvPr>
        </p:nvSpPr>
        <p:spPr>
          <a:xfrm>
            <a:off x="521804" y="2060848"/>
            <a:ext cx="8100392" cy="3163490"/>
          </a:xfrm>
        </p:spPr>
        <p:txBody>
          <a:bodyPr/>
          <a:lstStyle/>
          <a:p>
            <a:pPr marL="0" indent="0">
              <a:buNone/>
            </a:pPr>
            <a:r>
              <a:rPr lang="sr-Latn-R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</a:t>
            </a: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ontraindications</a:t>
            </a:r>
            <a:r>
              <a:rPr lang="sr-Latn-R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endParaRPr lang="sr-Latn-RS" altLang="en-US" sz="24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Latn-RS" altLang="en-US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Thrombotic thrombocytopenic purpura ( TTP )</a:t>
            </a:r>
            <a:endParaRPr lang="en-US" altLang="en-US" sz="24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Heparin-induced thrombocytopenia ( HIT </a:t>
            </a:r>
            <a:r>
              <a:rPr lang="en" altLang="en-U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altLang="en-US" sz="24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altLang="en-US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Refractoriness to transf. Tr : presence of At HLA </a:t>
            </a:r>
            <a:r>
              <a:rPr lang="en" altLang="en-U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</a:p>
          <a:p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5123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04360" y="116632"/>
            <a:ext cx="8229600" cy="785812"/>
          </a:xfrm>
        </p:spPr>
        <p:txBody>
          <a:bodyPr/>
          <a:lstStyle/>
          <a:p>
            <a:r>
              <a:rPr lang="fr-FR" altLang="en-US" sz="4000" b="1" dirty="0">
                <a:solidFill>
                  <a:srgbClr val="FF0066"/>
                </a:solidFill>
                <a:latin typeface="Arial Unicode MS" pitchFamily="34" charset="-128"/>
              </a:rPr>
              <a:t/>
            </a:r>
            <a:br>
              <a:rPr lang="fr-FR" altLang="en-US" sz="4000" b="1" dirty="0">
                <a:solidFill>
                  <a:srgbClr val="FF0066"/>
                </a:solidFill>
                <a:latin typeface="Arial Unicode MS" pitchFamily="34" charset="-128"/>
              </a:rPr>
            </a:br>
            <a:r>
              <a:rPr lang="en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 </a:t>
            </a:r>
            <a:r>
              <a:rPr lang="fr-FR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fr-FR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360" y="1340768"/>
            <a:ext cx="8545118" cy="5328592"/>
          </a:xfrm>
        </p:spPr>
        <p:txBody>
          <a:bodyPr/>
          <a:lstStyle/>
          <a:p>
            <a:r>
              <a:rPr lang="en-U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 count </a:t>
            </a:r>
            <a:r>
              <a:rPr lang="sr-Cyrl-R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(Т</a:t>
            </a:r>
            <a:r>
              <a:rPr lang="sr-Latn-R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r)</a:t>
            </a:r>
            <a:r>
              <a:rPr lang="en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</a:t>
            </a:r>
            <a:r>
              <a:rPr lang="sr-Latn-RS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150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×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US" sz="2200" baseline="30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</a:t>
            </a:r>
            <a:endParaRPr lang="sr-Latn-RS" altLang="en-US" sz="22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Latn-R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  <a:r>
              <a:rPr lang="en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ost </a:t>
            </a:r>
            <a:r>
              <a:rPr lang="en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often </a:t>
            </a:r>
            <a:r>
              <a:rPr lang="en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</a:t>
            </a:r>
            <a:r>
              <a:rPr lang="sr-Latn-R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</a:t>
            </a:r>
            <a:r>
              <a:rPr lang="en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syndrome </a:t>
            </a:r>
            <a:endParaRPr lang="sr-Latn-RS" altLang="en-US" sz="22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" altLang="en-U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22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</a:t>
            </a:r>
            <a:r>
              <a:rPr lang="en-U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&lt;</a:t>
            </a:r>
            <a:r>
              <a:rPr lang="sr-Latn-R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×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US" sz="2200" baseline="30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</a:t>
            </a:r>
            <a:r>
              <a:rPr lang="en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requires detailed clinical investigation </a:t>
            </a:r>
          </a:p>
          <a:p>
            <a:r>
              <a:rPr lang="sr-Latn-R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</a:t>
            </a:r>
            <a:r>
              <a:rPr lang="en-US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&lt;</a:t>
            </a:r>
            <a:r>
              <a:rPr lang="sr-Latn-RS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×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</a:t>
            </a:r>
            <a:r>
              <a:rPr lang="en-US" sz="2200" baseline="30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sr-Latn-R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life-threatening </a:t>
            </a:r>
            <a:r>
              <a:rPr lang="en-U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endParaRPr lang="sr-Latn-RS" altLang="en-US" sz="22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Clinically </a:t>
            </a:r>
            <a:r>
              <a:rPr lang="en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manifestation</a:t>
            </a:r>
            <a:endParaRPr lang="en-US" altLang="en-U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-US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Spontaneous bleeding in the skin and </a:t>
            </a:r>
            <a:r>
              <a:rPr lang="en-US" altLang="en-US" sz="22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muco</a:t>
            </a:r>
            <a:r>
              <a:rPr lang="sr-Latn-R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sa</a:t>
            </a:r>
            <a:r>
              <a:rPr lang="en-U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altLang="en-US" sz="22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petechiae</a:t>
            </a:r>
            <a:r>
              <a:rPr lang="en-US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ecchymosis, purpura), hemorrhagic bullae in the oral cavity. </a:t>
            </a:r>
            <a:endParaRPr lang="sr-Latn-RS" altLang="en-US" sz="22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sr-Latn-R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en-U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Intracranial </a:t>
            </a:r>
            <a:r>
              <a:rPr lang="en-US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can lead to a fatal outcome.</a:t>
            </a:r>
          </a:p>
          <a:p>
            <a:pPr marL="0" indent="0">
              <a:buNone/>
            </a:pPr>
            <a:r>
              <a:rPr lang="sr-Latn-R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I</a:t>
            </a:r>
            <a:r>
              <a:rPr lang="en-US" altLang="en-US" sz="22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ncreased</a:t>
            </a:r>
            <a:r>
              <a:rPr lang="en-U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risk of major bleeding after injury and </a:t>
            </a:r>
            <a:r>
              <a:rPr lang="en-US" alt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surgery</a:t>
            </a:r>
            <a:endParaRPr lang="fr-FR" altLang="en-U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4516" name="TextBox 3"/>
          <p:cNvSpPr txBox="1">
            <a:spLocks noChangeArrowheads="1"/>
          </p:cNvSpPr>
          <p:nvPr/>
        </p:nvSpPr>
        <p:spPr bwMode="auto">
          <a:xfrm>
            <a:off x="571500" y="53578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487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G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ranulocyte 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concentrate</a:t>
            </a: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1379" name="Content Placeholder 2"/>
          <p:cNvSpPr>
            <a:spLocks noGrp="1"/>
          </p:cNvSpPr>
          <p:nvPr>
            <p:ph idx="4294967295"/>
          </p:nvPr>
        </p:nvSpPr>
        <p:spPr>
          <a:xfrm>
            <a:off x="1" y="1857375"/>
            <a:ext cx="8820472" cy="4525963"/>
          </a:xfrm>
        </p:spPr>
        <p:txBody>
          <a:bodyPr/>
          <a:lstStyle/>
          <a:p>
            <a:pPr marL="0" indent="0">
              <a:buNone/>
            </a:pP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Indications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</a:t>
            </a:r>
          </a:p>
          <a:p>
            <a:pPr marL="514350" indent="-514350">
              <a:buFontTx/>
              <a:buAutoNum type="arabicPeriod"/>
            </a:pPr>
            <a:endParaRPr lang="sr-Latn-RS" altLang="en-US" sz="24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marL="514350" indent="-514350">
              <a:buFontTx/>
              <a:buAutoNum type="arabicPeriod"/>
            </a:pP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Neutropenic </a:t>
            </a: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patients (neutrophils &lt; 0.5x109/ l ) with infection if other treatments do not produce effects</a:t>
            </a:r>
          </a:p>
          <a:p>
            <a:pPr marL="514350" indent="-514350">
              <a:buFontTx/>
              <a:buAutoNum type="arabicPeriod"/>
            </a:pPr>
            <a:endParaRPr lang="sr-Cyrl-CS" altLang="en-US" sz="24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marL="514350" indent="-514350">
              <a:buFontTx/>
              <a:buAutoNum type="arabicPeriod"/>
            </a:pP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Patients with a rare hereditary disorder of granulocyte function</a:t>
            </a:r>
            <a:endParaRPr lang="en-US" altLang="en-US" sz="24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32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19"/>
    </mc:Choice>
    <mc:Fallback xmlns="">
      <p:transition spd="slow" advTm="14319"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 idx="4294967295"/>
          </p:nvPr>
        </p:nvSpPr>
        <p:spPr>
          <a:xfrm>
            <a:off x="179512" y="188640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Frozen fresh plasma</a:t>
            </a: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2403" name="Content Placeholder 2"/>
          <p:cNvSpPr>
            <a:spLocks noGrp="1"/>
          </p:cNvSpPr>
          <p:nvPr>
            <p:ph idx="4294967295"/>
          </p:nvPr>
        </p:nvSpPr>
        <p:spPr>
          <a:xfrm>
            <a:off x="2941" y="1500188"/>
            <a:ext cx="6257925" cy="4159919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Contains all coagulation factors</a:t>
            </a:r>
          </a:p>
          <a:p>
            <a:r>
              <a:rPr lang="sr-Latn-R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ereditary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and acquired coagulopathies</a:t>
            </a:r>
          </a:p>
          <a:p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Deficiency of certain coagulation factors (if the appropriate factor concentrate is not available)</a:t>
            </a:r>
          </a:p>
          <a:p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Immediate rebound effect of warfarin</a:t>
            </a:r>
          </a:p>
          <a:p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Acute DIC</a:t>
            </a:r>
            <a:endParaRPr lang="sr-Cyrl-CS" altLang="en-US" sz="24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Thrombotic thrombocytopenic purpura (</a:t>
            </a:r>
            <a:r>
              <a:rPr lang="en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TTP </a:t>
            </a:r>
            <a:r>
              <a:rPr lang="en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)</a:t>
            </a:r>
          </a:p>
          <a:p>
            <a:endParaRPr lang="en-US" altLang="en-US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1500188"/>
            <a:ext cx="254000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901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07"/>
    </mc:Choice>
    <mc:Fallback xmlns="">
      <p:transition spd="slow" advTm="25007"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 idx="4294967295"/>
          </p:nvPr>
        </p:nvSpPr>
        <p:spPr>
          <a:xfrm>
            <a:off x="234989" y="404664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Cryoprecipitate​</a:t>
            </a: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3427" name="Content Placeholder 2"/>
          <p:cNvSpPr>
            <a:spLocks noGrp="1"/>
          </p:cNvSpPr>
          <p:nvPr>
            <p:ph idx="4294967295"/>
          </p:nvPr>
        </p:nvSpPr>
        <p:spPr>
          <a:xfrm>
            <a:off x="228600" y="1844824"/>
            <a:ext cx="8686800" cy="3484984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Contains 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80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-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120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ij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of FVIII, 250mg of fibrinogen, 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von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W</a:t>
            </a:r>
            <a:r>
              <a:rPr lang="sr-Latn-R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</a:t>
            </a:r>
            <a:r>
              <a:rPr lang="en-US" altLang="en-US" sz="2400" dirty="0" err="1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llebrand</a:t>
            </a:r>
            <a:r>
              <a:rPr lang="en-US" altLang="en-US" sz="24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factor, fibronectin, FXIII</a:t>
            </a:r>
          </a:p>
          <a:p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Hemophilia A</a:t>
            </a:r>
          </a:p>
          <a:p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von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Wllebrand's</a:t>
            </a:r>
            <a:r>
              <a:rPr lang="en-US" altLang="en-US" sz="24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disease</a:t>
            </a:r>
          </a:p>
          <a:p>
            <a:r>
              <a:rPr lang="en-US" altLang="en-US" sz="24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hypofibrinogenemia</a:t>
            </a:r>
            <a:endParaRPr lang="en-US" altLang="en-US" sz="24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10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517"/>
    </mc:Choice>
    <mc:Fallback xmlns="">
      <p:transition spd="slow" advTm="30517"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913" y="71438"/>
            <a:ext cx="8820150" cy="857250"/>
          </a:xfrm>
        </p:spPr>
        <p:txBody>
          <a:bodyPr/>
          <a:lstStyle/>
          <a:p>
            <a:r>
              <a:rPr lang="sr-Latn-R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</a:t>
            </a: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ransfusion 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reactions</a:t>
            </a:r>
            <a:endParaRPr lang="en-US" altLang="en-US" sz="3200" b="1" u="sng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836712"/>
            <a:ext cx="8229600" cy="576064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Based on etiopathogenesis, transfusion reactions are divided into immune and non-immune. </a:t>
            </a:r>
            <a:endParaRPr lang="sr-Latn-R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RS" altLang="en-US" sz="2000" b="1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" altLang="en-US" sz="2000" b="1" dirty="0" smtClean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Immune</a:t>
            </a:r>
            <a:r>
              <a:rPr lang="en" altLang="en-US" sz="2000" dirty="0" smtClean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TRs include: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Acute hemolytic reactions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(AHR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)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Allergic reactions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Anaphylactoid reactions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Febrile nonhemolytic reactions (FNHR)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Transfusion Associated Acute Lung Injury (TRALI)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Refractoriness to platelet transfusions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Transfusion-associated disease 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Immunomodulation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" altLang="en-US" sz="2000" b="1" dirty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Non-immune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TRs include: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Hypotensive reaction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Pyrogenic reaction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Circulatory overload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Transmission of infectious agents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Hemosiderosis with hemochromatosis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endParaRPr lang="sr-Cyrl-C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altLang="en-US" sz="16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64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27"/>
    </mc:Choice>
    <mc:Fallback xmlns="">
      <p:transition spd="slow" advTm="16427"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1953" y="110978"/>
            <a:ext cx="8820150" cy="713234"/>
          </a:xfrm>
        </p:spPr>
        <p:txBody>
          <a:bodyPr/>
          <a:lstStyle/>
          <a:p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ransfusion reactions</a:t>
            </a:r>
            <a: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200" b="1" u="sng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14834" y="836712"/>
            <a:ext cx="8524875" cy="583264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Pyrogenic </a:t>
            </a:r>
            <a:r>
              <a:rPr lang="en" altLang="en-US" sz="2000" b="1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reactions</a:t>
            </a:r>
            <a:endParaRPr lang="sr-Latn-RS" altLang="en-US" sz="2000" b="1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sr-Latn-RS" altLang="en-US" sz="2000" b="1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9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Pyrogenic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reactions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develop if there are pyrogenic substances in the blood 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sr-Latn-R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 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transfusion system,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such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as the breakdown products of cells that get into the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patient's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blood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during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transfusion.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90000"/>
              </a:lnSpc>
            </a:pP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Most often on anti HLA At in the recipient's serum or specific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antigranulocytic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At (sensitization during pregnancy or previous transfusions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)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90000"/>
              </a:lnSpc>
            </a:pP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9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Pyrogenic reactions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are not life-threatening, but are accompanied by an 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sr-Latn-RS" altLang="en-US" sz="2000" dirty="0" smtClean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       </a:t>
            </a:r>
            <a:r>
              <a:rPr lang="en-US" altLang="en-US" sz="2000" dirty="0" smtClean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increased </a:t>
            </a:r>
            <a:r>
              <a:rPr lang="en-US" altLang="en-US" sz="2000" dirty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TT and usually occur during administration or immediately after the </a:t>
            </a:r>
            <a:endParaRPr lang="sr-Latn-RS" altLang="en-US" sz="2000" dirty="0" smtClean="0">
              <a:solidFill>
                <a:srgbClr val="0070C0"/>
              </a:solidFill>
              <a:latin typeface="Calibri Light" pitchFamily="34" charset="0"/>
              <a:cs typeface="Calibri Light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sr-Latn-RS" altLang="en-US" sz="2000" dirty="0" smtClean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      </a:t>
            </a:r>
            <a:r>
              <a:rPr lang="en-US" altLang="en-US" sz="2000" dirty="0" smtClean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end </a:t>
            </a:r>
            <a:r>
              <a:rPr lang="en-US" altLang="en-US" sz="2000" dirty="0">
                <a:solidFill>
                  <a:srgbClr val="0070C0"/>
                </a:solidFill>
                <a:latin typeface="Calibri Light" pitchFamily="34" charset="0"/>
                <a:cs typeface="Calibri Light" pitchFamily="34" charset="0"/>
              </a:rPr>
              <a:t>of the transfusion (up to 2 hours after the transfusion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).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90000"/>
              </a:lnSpc>
            </a:pP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If they occur during administration, the transfusion should be stopped, and the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patient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should be given an antipyretic, antihistamine, calcium gluconate, 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  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corticosteroid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.</a:t>
            </a:r>
            <a:endParaRPr lang="sr-Cyrl-CS" altLang="en-US" sz="2400" dirty="0">
              <a:solidFill>
                <a:srgbClr val="0070C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08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640"/>
            <a:ext cx="8820150" cy="857250"/>
          </a:xfrm>
        </p:spPr>
        <p:txBody>
          <a:bodyPr/>
          <a:lstStyle/>
          <a:p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ransfusion reactions</a:t>
            </a:r>
            <a: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200" b="1" u="sng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0265" y="908720"/>
            <a:ext cx="8524875" cy="581211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sr-Cyrl-CS" altLang="en-US" sz="24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Allergic reactions</a:t>
            </a: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Allergic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reactions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develop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 a result of the transfer of antibodies into the patient's bloodstream or as a result of the active formation of antibodies against the blood that has been 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transfused.</a:t>
            </a:r>
            <a:endParaRPr lang="sr-Latn-RS" altLang="en-U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</a:t>
            </a:r>
            <a:r>
              <a:rPr lang="en-US" altLang="en-US" sz="20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ccur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within 30-90 minutes (mostly unknown antibody, sometimes against 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IgA)</a:t>
            </a:r>
            <a:endParaRPr lang="sr-Latn-RS" altLang="en-U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Urticaria, erythema, maculopapular measles, periorbital edema, bronchospasm, hypotension.</a:t>
            </a:r>
            <a:endParaRPr lang="sr-Latn-RS" altLang="en-U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Cyrl-C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 stop transf. ,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IV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fluids, Adrenaline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1:1000 1ml </a:t>
            </a:r>
            <a:r>
              <a:rPr lang="en" altLang="en-US" sz="20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altLang="en-US" sz="20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Hydrocortisone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100mg IV, </a:t>
            </a:r>
            <a:r>
              <a:rPr lang="en" altLang="en-US" sz="20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Chlorphenamine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10mg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IV .</a:t>
            </a:r>
            <a:endParaRPr lang="sr-Latn-C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sr-Latn-RS" altLang="en-US" sz="20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Delayed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allergic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reaction</a:t>
            </a:r>
            <a:endParaRPr lang="sr-Latn-RS" altLang="en-US" sz="2000" b="1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After 7-10 days, fever, temperature, jaundice +/- hemoglobinuria</a:t>
            </a: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10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357188"/>
            <a:ext cx="8820150" cy="857250"/>
          </a:xfrm>
        </p:spPr>
        <p:txBody>
          <a:bodyPr/>
          <a:lstStyle/>
          <a:p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R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R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ransfusion reactions</a:t>
            </a:r>
            <a: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200" b="1" u="sng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484784"/>
            <a:ext cx="8786614" cy="4896544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000" b="1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Infections (blood contamination)</a:t>
            </a:r>
          </a:p>
          <a:p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occurs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 a result of unprofessional preservation, storage and donation of blood.</a:t>
            </a:r>
            <a:endParaRPr lang="en-U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Pseudomonas, </a:t>
            </a:r>
            <a:r>
              <a:rPr lang="en" altLang="en-US" sz="20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Yersinia, Flavobacterium</a:t>
            </a:r>
            <a:endParaRPr lang="sr-Cyrl-C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Infected blood transferred into the patient's bloodstream causes: shivering, flushing, abdominal pain, DIC, elevated TT, cyanosis, collapse, vomiting, skin erythema, sometimes death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sr-Latn-RS" altLang="en-U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necessary to take all prophylactic antiseptic measures when collecting and storing blood.</a:t>
            </a:r>
          </a:p>
          <a:p>
            <a:pPr>
              <a:buFontTx/>
              <a:buNone/>
            </a:pPr>
            <a:r>
              <a:rPr lang="en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Late </a:t>
            </a:r>
            <a:r>
              <a:rPr lang="en" altLang="en-US" sz="2000" b="1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complications</a:t>
            </a:r>
            <a:endParaRPr lang="sr-Cyrl-CS" altLang="en-US" sz="2000" b="1" dirty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000" b="1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Transmission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of transmissible infections (HCV, HbsAg, T. pallidum, HIV).</a:t>
            </a:r>
          </a:p>
          <a:p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The consequences of these infections are chronic hepatitis, liver cirrhosis, liver cancer, syphilis, AIDS , etc</a:t>
            </a:r>
            <a:endParaRPr lang="sr-Cyrl-CS" altLang="en-US" sz="2000" dirty="0" smtClean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18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0365"/>
            <a:ext cx="8820150" cy="857250"/>
          </a:xfrm>
        </p:spPr>
        <p:txBody>
          <a:bodyPr/>
          <a:lstStyle/>
          <a:p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Transfusion-transmitted diseases</a:t>
            </a: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52736"/>
            <a:ext cx="9144570" cy="561662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By introducing modern technologies and screening in blood testing for presence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  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of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infectious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agents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disease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transmission is reduced to a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minimum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.</a:t>
            </a:r>
            <a:endParaRPr lang="en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endParaRPr lang="sr-Latn-ME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Viruses that have a high prevalence of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 the population are not practical to test 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   a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nd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eliminate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all seropositive blood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units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These viruses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pose a danger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to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immunologically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incompetent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patients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neonates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with low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BMI, patients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with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malignant hemopathies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transplant recipients</a:t>
            </a:r>
          </a:p>
          <a:p>
            <a:pPr>
              <a:lnSpc>
                <a:spcPct val="80000"/>
              </a:lnSpc>
            </a:pPr>
            <a:endParaRPr lang="sr-Latn-ME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Mandatory screening tests </a:t>
            </a:r>
            <a:r>
              <a:rPr lang="en" altLang="en-US" sz="2000" b="1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HBV , HCV, HIV, syphilis</a:t>
            </a:r>
          </a:p>
          <a:p>
            <a:pPr>
              <a:lnSpc>
                <a:spcPct val="80000"/>
              </a:lnSpc>
            </a:pPr>
            <a:endParaRPr lang="sr-Latn-ME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Viruses transmitted by 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blood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HBV, HDV (delta virus), HCV, HIV</a:t>
            </a: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Viruses transmitted by a cellular component: CMV, HTLV, EBV, HHV6 and 8,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Low transmissibility viruses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: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HAV, Parvo B19 and others</a:t>
            </a: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Viruses that can potentially be transmitted through blood: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Dengue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West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Nile, etc</a:t>
            </a:r>
            <a:endParaRPr lang="sr-Cyrl-R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Bacteria: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Treponema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 err="1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pallidum</a:t>
            </a:r>
            <a:endParaRPr lang="sr-Latn-ME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Parasites: Leishmania , Plasmodium, Trypanosoma,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Toxoplasma</a:t>
            </a:r>
            <a:endParaRPr lang="sr-Latn-ME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69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04664"/>
            <a:ext cx="8820150" cy="857250"/>
          </a:xfrm>
        </p:spPr>
        <p:txBody>
          <a:bodyPr/>
          <a:lstStyle/>
          <a:p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R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RS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T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ransfusion reactions</a:t>
            </a:r>
            <a: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sr-Latn-RS" altLang="en-US" sz="3200" b="1" u="sng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RS" altLang="en-US" sz="3200" b="1" u="sng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261914"/>
            <a:ext cx="8352606" cy="47244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" altLang="en-US" sz="2000" b="1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Acute hemolytic transfusion </a:t>
            </a:r>
            <a:r>
              <a:rPr lang="en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reaction</a:t>
            </a:r>
            <a:endParaRPr lang="sr-Latn-RS" altLang="en-US" sz="2000" b="1" dirty="0" smtClean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The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strongest and most dangerous 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reaction</a:t>
            </a:r>
            <a:endParaRPr lang="en" altLang="en-US" sz="2000" b="1" dirty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sr-Latn-R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O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ccurs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as a result of the administration of a mismatched blood type, if it is administered: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a) blood of an inappropriate blood group (hemolysis)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b) blood of the same blood group but different Rh factor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c) blood of the same blood group and the same Rh factor, but the blood is defective or has been standing for a long time.</a:t>
            </a:r>
          </a:p>
          <a:p>
            <a:pPr marL="0" indent="0">
              <a:lnSpc>
                <a:spcPct val="80000"/>
              </a:lnSpc>
              <a:buNone/>
            </a:pPr>
            <a:endParaRPr lang="sr-Latn-RS" altLang="en-US" sz="2000" dirty="0" smtClean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D</a:t>
            </a:r>
            <a:r>
              <a:rPr lang="en-US" altLang="en-US" sz="2000" dirty="0" err="1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estruction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of erythrocytes occurs in the lumen of blood 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vessels</a:t>
            </a:r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(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Intravascular hemolysis</a:t>
            </a:r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),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hemoglobinemia, hemoglobinuria  </a:t>
            </a:r>
            <a:endParaRPr lang="sr-Latn-RS" altLang="en-US" sz="2000" dirty="0" smtClean="0">
              <a:solidFill>
                <a:schemeClr val="accent6">
                  <a:lumMod val="50000"/>
                </a:schemeClr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Mechanism: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 A i Anti B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</a:t>
            </a:r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release </a:t>
            </a:r>
            <a:r>
              <a:rPr lang="en" alt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c3a, c4a, c5a 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recipient plasma, DIC</a:t>
            </a:r>
            <a:endParaRPr lang="sr-Latn-CS" alt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</a:pP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Clinical p</a:t>
            </a:r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resentation</a:t>
            </a:r>
            <a:r>
              <a:rPr lang="en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: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shivering, sweating, collapse, chest pain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,</a:t>
            </a:r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d</a:t>
            </a:r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ispnea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vomiting, diarrhea, pain in the kidney area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,</a:t>
            </a:r>
            <a:r>
              <a:rPr lang="sr-Latn-R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renal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insufficiency leading to anuria, 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often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a fatal </a:t>
            </a:r>
            <a:r>
              <a:rPr lang="en-US" alt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itchFamily="34" charset="0"/>
                <a:cs typeface="Calibri Light" pitchFamily="34" charset="0"/>
              </a:rPr>
              <a:t>outcome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43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2875"/>
            <a:ext cx="8820150" cy="857250"/>
          </a:xfrm>
        </p:spPr>
        <p:txBody>
          <a:bodyPr/>
          <a:lstStyle/>
          <a:p>
            <a: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RS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r>
              <a:rPr lang="en" altLang="en-US" sz="32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Less </a:t>
            </a:r>
            <a:r>
              <a:rPr lang="en" altLang="en-US" sz="32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frequent transfusion reactions</a:t>
            </a:r>
            <a: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200" b="1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2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268760"/>
            <a:ext cx="8964488" cy="4805139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Acute tubular nephrosis</a:t>
            </a:r>
            <a:endParaRPr lang="sr-Cyrl-CS" altLang="en-US" sz="2000" b="1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It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is characterized by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oliguria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anuria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hypertension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acidosis and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coma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</a:t>
            </a:r>
          </a:p>
          <a:p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if not treated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after 9-12 days death occurs</a:t>
            </a:r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r>
              <a:rPr lang="en" altLang="en-US" sz="20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Lung transfusion injury</a:t>
            </a:r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ccurs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 one in 2000 transfusions,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symptoms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vary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from mild to life-threatening, 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marL="0" indent="0">
              <a:buNone/>
            </a:pP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  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but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most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patients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it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completely heals within 96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hours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sr-Latn-R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ortality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rate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is lower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of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10%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Acute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respiratory pain, feverishness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pulmonary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edema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 </a:t>
            </a:r>
            <a:r>
              <a:rPr lang="sr-Latn-R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</a:t>
            </a:r>
            <a:r>
              <a:rPr lang="en-US" altLang="en-US" sz="2000" dirty="0" err="1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ypotension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,.</a:t>
            </a:r>
            <a:endParaRPr lang="sr-Latn-RS" altLang="en-US" sz="20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r>
              <a:rPr lang="sr-Latn-RS" altLang="en-US" sz="2000" b="1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</a:t>
            </a:r>
            <a:r>
              <a:rPr lang="en-US" altLang="en-US" sz="2000" b="1" dirty="0" err="1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verload</a:t>
            </a:r>
            <a:r>
              <a:rPr lang="en-US" altLang="en-US" sz="2000" b="1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20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of the cardiovascular system, iron </a:t>
            </a:r>
            <a:r>
              <a:rPr lang="en-US" altLang="en-US" sz="2000" b="1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overload</a:t>
            </a:r>
            <a:endParaRPr lang="sr-Latn-RS" altLang="en-US" sz="2000" b="1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with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numerous erythrocyte transfusions -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HEMOCHROMATOSIS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r>
              <a:rPr lang="en-US" altLang="en-US" sz="2000" b="1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Anaphylactic </a:t>
            </a:r>
            <a:r>
              <a:rPr lang="en-US" altLang="en-US" sz="2000" b="1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reactions</a:t>
            </a:r>
            <a:endParaRPr lang="sr-Latn-RS" altLang="en-US" sz="2000" b="1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in </a:t>
            </a:r>
            <a:r>
              <a:rPr lang="en-US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persons with immunoglobulin A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deficiency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 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Tx/>
              <a:buNone/>
            </a:pPr>
            <a:endParaRPr lang="sr-Cyrl-C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67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29"/>
    </mc:Choice>
    <mc:Fallback xmlns="">
      <p:transition spd="slow" advTm="17729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9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2|5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9|4.7|6.1|1.1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3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22287</TotalTime>
  <Words>7641</Words>
  <Application>Microsoft Office PowerPoint</Application>
  <PresentationFormat>On-screen Show (4:3)</PresentationFormat>
  <Paragraphs>1261</Paragraphs>
  <Slides>100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100</vt:i4>
      </vt:variant>
    </vt:vector>
  </HeadingPairs>
  <TitlesOfParts>
    <vt:vector size="116" baseType="lpstr">
      <vt:lpstr>Arial Unicode MS</vt:lpstr>
      <vt:lpstr>MS PGothic</vt:lpstr>
      <vt:lpstr>SimSun</vt:lpstr>
      <vt:lpstr>Arial</vt:lpstr>
      <vt:lpstr>Calibri</vt:lpstr>
      <vt:lpstr>Calibri Light</vt:lpstr>
      <vt:lpstr>Courier New</vt:lpstr>
      <vt:lpstr>Helvetica</vt:lpstr>
      <vt:lpstr>Monotype Sorts</vt:lpstr>
      <vt:lpstr>Osaka</vt:lpstr>
      <vt:lpstr>Symbol</vt:lpstr>
      <vt:lpstr>Tahoma</vt:lpstr>
      <vt:lpstr>Times New Roman</vt:lpstr>
      <vt:lpstr>Verdana</vt:lpstr>
      <vt:lpstr>Wingdings</vt:lpstr>
      <vt:lpstr>Default Design</vt:lpstr>
      <vt:lpstr>Acute hemorrhagic syndrome. Transfusion of blood and blood derivatives.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Thrombocytopenia  </vt:lpstr>
      <vt:lpstr>Thrombocytopenia  </vt:lpstr>
      <vt:lpstr>Thrombocytopenia </vt:lpstr>
      <vt:lpstr>Thrombocytopenia  </vt:lpstr>
      <vt:lpstr> Immune thrombocytopenia (ITP)</vt:lpstr>
      <vt:lpstr>ITP: terminology , disease phases, classification (IWG)</vt:lpstr>
      <vt:lpstr>ITP: pathogenesis</vt:lpstr>
      <vt:lpstr>ITP: clinical presentation</vt:lpstr>
      <vt:lpstr>PowerPoint Presentation</vt:lpstr>
      <vt:lpstr>ITP: diagnosis</vt:lpstr>
      <vt:lpstr>ITP: differential diagnosis</vt:lpstr>
      <vt:lpstr>ITP: treatment</vt:lpstr>
      <vt:lpstr>ITP: treatment</vt:lpstr>
      <vt:lpstr>ITP: stepwise approach to treatment</vt:lpstr>
      <vt:lpstr>PowerPoint Presentation</vt:lpstr>
      <vt:lpstr>PowerPoint Presentation</vt:lpstr>
      <vt:lpstr>Von Willebrand disease</vt:lpstr>
      <vt:lpstr>Inheritance of Von Willebrand disease </vt:lpstr>
      <vt:lpstr>Classification of Von Willebrand disease</vt:lpstr>
      <vt:lpstr>Classification of Von Willebrand disease</vt:lpstr>
      <vt:lpstr>Clinical presentation of Von Willebrand  disease</vt:lpstr>
      <vt:lpstr>Clinical presentation of Von Willebrand  disease</vt:lpstr>
      <vt:lpstr>Diagnosis of Von Willebrand disease </vt:lpstr>
      <vt:lpstr>Treatment of Von Willebrand disease ​</vt:lpstr>
      <vt:lpstr>Acquired Von Willebrand Disease (AvWD)</vt:lpstr>
      <vt:lpstr>Hemophilia </vt:lpstr>
      <vt:lpstr>PowerPoint Presentation</vt:lpstr>
      <vt:lpstr>Carriers of hemophilia</vt:lpstr>
      <vt:lpstr>Hemophilia A  </vt:lpstr>
      <vt:lpstr>PowerPoint Presentation</vt:lpstr>
      <vt:lpstr>PowerPoint Presentation</vt:lpstr>
      <vt:lpstr>Clinical presentation of hemophilia A</vt:lpstr>
      <vt:lpstr>Clinical presentation of hemophilia A </vt:lpstr>
      <vt:lpstr> Clinical presentation of hemophilia A </vt:lpstr>
      <vt:lpstr>Diagnosis of hemophilia A </vt:lpstr>
      <vt:lpstr>Prenatal diagnosis of hemophilia</vt:lpstr>
      <vt:lpstr>PowerPoint Presentation</vt:lpstr>
      <vt:lpstr>Treatment of hemophilia A </vt:lpstr>
      <vt:lpstr>PowerPoint Presentation</vt:lpstr>
      <vt:lpstr>Treatment of hemophilia A</vt:lpstr>
      <vt:lpstr>Hemophilia A </vt:lpstr>
      <vt:lpstr>Treatment of hemophilia A </vt:lpstr>
      <vt:lpstr>PowerPoint Presentation</vt:lpstr>
      <vt:lpstr>PowerPoint Presentation</vt:lpstr>
      <vt:lpstr>PowerPoint Presentation</vt:lpstr>
      <vt:lpstr>PowerPoint Presentation</vt:lpstr>
      <vt:lpstr>Hemophilia B </vt:lpstr>
      <vt:lpstr>Hemophilia C ( Sy Rosenthal)</vt:lpstr>
      <vt:lpstr>    Rare bleeding disorders-RBD   </vt:lpstr>
      <vt:lpstr>  Clinical manifestations</vt:lpstr>
      <vt:lpstr>     Rare bleeding disorders   </vt:lpstr>
      <vt:lpstr> Rare bleeding disorders </vt:lpstr>
      <vt:lpstr>Acquired vitamin K deficiency </vt:lpstr>
      <vt:lpstr>Acquired vitamin K deficiency</vt:lpstr>
      <vt:lpstr>Disseminated intravascular coagulation (DIC)</vt:lpstr>
      <vt:lpstr>Clinical conditions associated with DIC</vt:lpstr>
      <vt:lpstr>Pathogenesis of DIC</vt:lpstr>
      <vt:lpstr>PowerPoint Presentation</vt:lpstr>
      <vt:lpstr>Clinical presentation of DIC </vt:lpstr>
      <vt:lpstr>Diagnosis of DIC </vt:lpstr>
      <vt:lpstr>Diagnostic algorithm for DIC: DIC Score </vt:lpstr>
      <vt:lpstr>Treatment of DIC</vt:lpstr>
      <vt:lpstr>Heparin-induced thrombocytopenia (HIT)</vt:lpstr>
      <vt:lpstr>Heparin-induced thrombocytopenia (HIT)</vt:lpstr>
      <vt:lpstr>HIT: skin necrosis and gangrene</vt:lpstr>
      <vt:lpstr>Heparin-induced thrombocytopenia (HIT)</vt:lpstr>
      <vt:lpstr>4Ts score: Criteria that determine probability of HIT</vt:lpstr>
      <vt:lpstr>Heparin-induced thrombocytopenia (HIT)</vt:lpstr>
      <vt:lpstr>Thrombotic thrombocytopenic purpura (TTP)</vt:lpstr>
      <vt:lpstr>PowerPoint Presentation</vt:lpstr>
      <vt:lpstr>Thrombotic thrombocytopenic purpura (TTP)</vt:lpstr>
      <vt:lpstr>TTP</vt:lpstr>
      <vt:lpstr>Thrombotic thrombocytopenic purpura (TTP)</vt:lpstr>
      <vt:lpstr>Therapy with blood products</vt:lpstr>
      <vt:lpstr>The most commonly used blood products</vt:lpstr>
      <vt:lpstr>Erythrocyte concentrate   </vt:lpstr>
      <vt:lpstr>Erythrocyte concentrate</vt:lpstr>
      <vt:lpstr>Erythrocyte concentrate </vt:lpstr>
      <vt:lpstr>Platelets concentrate </vt:lpstr>
      <vt:lpstr> Platelets concentrate  </vt:lpstr>
      <vt:lpstr>Platelets concentrate  </vt:lpstr>
      <vt:lpstr>Granulocyte concentrate</vt:lpstr>
      <vt:lpstr>Frozen fresh plasma</vt:lpstr>
      <vt:lpstr>Cryoprecipitate​</vt:lpstr>
      <vt:lpstr>Transfusion reactions</vt:lpstr>
      <vt:lpstr> Transfusion reactions </vt:lpstr>
      <vt:lpstr>  Transfusion reactions  </vt:lpstr>
      <vt:lpstr>   Transfusion reactions   </vt:lpstr>
      <vt:lpstr>Transfusion-transmitted diseases</vt:lpstr>
      <vt:lpstr>  Transfusion reactions   </vt:lpstr>
      <vt:lpstr> Less frequent transfusion reactions </vt:lpstr>
      <vt:lpstr>Adverse reaction reporting</vt:lpstr>
    </vt:vector>
  </TitlesOfParts>
  <Company>Medicinski fakultet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MESTO PIOGLITAZONA U INDIVIDUALIZACIJI TERAPIJE DIABETES MELLITUS-a TIP 2</dc:title>
  <dc:creator>Bife</dc:creator>
  <cp:lastModifiedBy>Korisnik</cp:lastModifiedBy>
  <cp:revision>1538</cp:revision>
  <dcterms:created xsi:type="dcterms:W3CDTF">2013-06-10T05:47:10Z</dcterms:created>
  <dcterms:modified xsi:type="dcterms:W3CDTF">2025-04-17T15:18:16Z</dcterms:modified>
</cp:coreProperties>
</file>